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 id="2147483650" r:id="rId2"/>
  </p:sldMasterIdLst>
  <p:notesMasterIdLst>
    <p:notesMasterId r:id="rId56"/>
  </p:notesMasterIdLst>
  <p:handoutMasterIdLst>
    <p:handoutMasterId r:id="rId57"/>
  </p:handoutMasterIdLst>
  <p:sldIdLst>
    <p:sldId id="535" r:id="rId3"/>
    <p:sldId id="256" r:id="rId4"/>
    <p:sldId id="371" r:id="rId5"/>
    <p:sldId id="490" r:id="rId6"/>
    <p:sldId id="491" r:id="rId7"/>
    <p:sldId id="510" r:id="rId8"/>
    <p:sldId id="511" r:id="rId9"/>
    <p:sldId id="528" r:id="rId10"/>
    <p:sldId id="492" r:id="rId11"/>
    <p:sldId id="521" r:id="rId12"/>
    <p:sldId id="522" r:id="rId13"/>
    <p:sldId id="523" r:id="rId14"/>
    <p:sldId id="493" r:id="rId15"/>
    <p:sldId id="494" r:id="rId16"/>
    <p:sldId id="495" r:id="rId17"/>
    <p:sldId id="496" r:id="rId18"/>
    <p:sldId id="497" r:id="rId19"/>
    <p:sldId id="498" r:id="rId20"/>
    <p:sldId id="499" r:id="rId21"/>
    <p:sldId id="500" r:id="rId22"/>
    <p:sldId id="512" r:id="rId23"/>
    <p:sldId id="501" r:id="rId24"/>
    <p:sldId id="502" r:id="rId25"/>
    <p:sldId id="529" r:id="rId26"/>
    <p:sldId id="503" r:id="rId27"/>
    <p:sldId id="504" r:id="rId28"/>
    <p:sldId id="505" r:id="rId29"/>
    <p:sldId id="514" r:id="rId30"/>
    <p:sldId id="524" r:id="rId31"/>
    <p:sldId id="506" r:id="rId32"/>
    <p:sldId id="515" r:id="rId33"/>
    <p:sldId id="525" r:id="rId34"/>
    <p:sldId id="507" r:id="rId35"/>
    <p:sldId id="517" r:id="rId36"/>
    <p:sldId id="526" r:id="rId37"/>
    <p:sldId id="508" r:id="rId38"/>
    <p:sldId id="516" r:id="rId39"/>
    <p:sldId id="509" r:id="rId40"/>
    <p:sldId id="518" r:id="rId41"/>
    <p:sldId id="519" r:id="rId42"/>
    <p:sldId id="520" r:id="rId43"/>
    <p:sldId id="530" r:id="rId44"/>
    <p:sldId id="531" r:id="rId45"/>
    <p:sldId id="527" r:id="rId46"/>
    <p:sldId id="532" r:id="rId47"/>
    <p:sldId id="536" r:id="rId48"/>
    <p:sldId id="533" r:id="rId49"/>
    <p:sldId id="537" r:id="rId50"/>
    <p:sldId id="534" r:id="rId51"/>
    <p:sldId id="538" r:id="rId52"/>
    <p:sldId id="539" r:id="rId53"/>
    <p:sldId id="541" r:id="rId54"/>
    <p:sldId id="540" r:id="rId5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94816" autoAdjust="0"/>
  </p:normalViewPr>
  <p:slideViewPr>
    <p:cSldViewPr>
      <p:cViewPr>
        <p:scale>
          <a:sx n="75" d="100"/>
          <a:sy n="75" d="100"/>
        </p:scale>
        <p:origin x="-413" y="-144"/>
      </p:cViewPr>
      <p:guideLst>
        <p:guide orient="horz" pos="2160"/>
        <p:guide pos="2880"/>
        <p:guide pos="48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475" cy="46498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9" y="1"/>
            <a:ext cx="3038475" cy="464980"/>
          </a:xfrm>
          <a:prstGeom prst="rect">
            <a:avLst/>
          </a:prstGeom>
        </p:spPr>
        <p:txBody>
          <a:bodyPr vert="horz" lIns="91440" tIns="45720" rIns="91440" bIns="45720" rtlCol="0"/>
          <a:lstStyle>
            <a:lvl1pPr algn="r">
              <a:defRPr sz="1200"/>
            </a:lvl1pPr>
          </a:lstStyle>
          <a:p>
            <a:fld id="{58307800-8783-4543-B032-CD48A409300A}" type="datetimeFigureOut">
              <a:rPr lang="en-US" smtClean="0"/>
              <a:t>6/19/2014</a:t>
            </a:fld>
            <a:endParaRPr lang="en-US"/>
          </a:p>
        </p:txBody>
      </p:sp>
      <p:sp>
        <p:nvSpPr>
          <p:cNvPr id="4" name="Footer Placeholder 3"/>
          <p:cNvSpPr>
            <a:spLocks noGrp="1"/>
          </p:cNvSpPr>
          <p:nvPr>
            <p:ph type="ftr" sz="quarter" idx="2"/>
          </p:nvPr>
        </p:nvSpPr>
        <p:spPr>
          <a:xfrm>
            <a:off x="0" y="8829823"/>
            <a:ext cx="3038475" cy="46498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823"/>
            <a:ext cx="3038475" cy="464980"/>
          </a:xfrm>
          <a:prstGeom prst="rect">
            <a:avLst/>
          </a:prstGeom>
        </p:spPr>
        <p:txBody>
          <a:bodyPr vert="horz" lIns="91440" tIns="45720" rIns="91440" bIns="45720" rtlCol="0" anchor="b"/>
          <a:lstStyle>
            <a:lvl1pPr algn="r">
              <a:defRPr sz="1200"/>
            </a:lvl1pPr>
          </a:lstStyle>
          <a:p>
            <a:fld id="{AF3D3DD5-22BA-4CB2-B29A-6BC2A6CF5FA9}" type="slidenum">
              <a:rPr lang="en-US" smtClean="0"/>
              <a:t>‹#›</a:t>
            </a:fld>
            <a:endParaRPr lang="en-US"/>
          </a:p>
        </p:txBody>
      </p:sp>
    </p:spTree>
    <p:extLst>
      <p:ext uri="{BB962C8B-B14F-4D97-AF65-F5344CB8AC3E}">
        <p14:creationId xmlns:p14="http://schemas.microsoft.com/office/powerpoint/2010/main" val="689445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1" rIns="91422" bIns="45711" numCol="1" anchor="t" anchorCtr="0" compatLnSpc="1">
            <a:prstTxWarp prst="textNoShape">
              <a:avLst/>
            </a:prstTxWarp>
          </a:bodyPr>
          <a:lstStyle>
            <a:lvl1pPr>
              <a:defRPr sz="1200"/>
            </a:lvl1pPr>
          </a:lstStyle>
          <a:p>
            <a:endParaRPr lang="en-US"/>
          </a:p>
        </p:txBody>
      </p:sp>
      <p:sp>
        <p:nvSpPr>
          <p:cNvPr id="7171"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1" rIns="91422" bIns="45711" numCol="1" anchor="t" anchorCtr="0" compatLnSpc="1">
            <a:prstTxWarp prst="textNoShape">
              <a:avLst/>
            </a:prstTxWarp>
          </a:bodyPr>
          <a:lstStyle>
            <a:lvl1pPr algn="r">
              <a:defRPr sz="1200"/>
            </a:lvl1pPr>
          </a:lstStyle>
          <a:p>
            <a:endParaRPr lang="en-US"/>
          </a:p>
        </p:txBody>
      </p:sp>
      <p:sp>
        <p:nvSpPr>
          <p:cNvPr id="7172" name="Rectangle 4"/>
          <p:cNvSpPr>
            <a:spLocks noGrp="1" noRot="1" noChangeAspect="1" noChangeArrowheads="1" noTextEdit="1"/>
          </p:cNvSpPr>
          <p:nvPr>
            <p:ph type="sldImg" idx="2"/>
          </p:nvPr>
        </p:nvSpPr>
        <p:spPr bwMode="auto">
          <a:xfrm>
            <a:off x="1168400" y="697230"/>
            <a:ext cx="4673600" cy="3486150"/>
          </a:xfrm>
          <a:prstGeom prst="rect">
            <a:avLst/>
          </a:prstGeom>
          <a:noFill/>
          <a:ln w="9525" cap="flat" cmpd="sng">
            <a:solidFill>
              <a:srgbClr val="0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endParaRPr lang="en-US"/>
          </a:p>
        </p:txBody>
      </p:sp>
      <p:sp>
        <p:nvSpPr>
          <p:cNvPr id="7173" name="Rectangle 5"/>
          <p:cNvSpPr>
            <a:spLocks noGrp="1" noRot="1" noChangeAspect="1" noChangeArrowheads="1"/>
          </p:cNvSpPr>
          <p:nvPr>
            <p:ph type="sldImg" sz="quarter" idx="3"/>
          </p:nvPr>
        </p:nvSpPr>
        <p:spPr bwMode="auto">
          <a:xfrm>
            <a:off x="717550" y="4416425"/>
            <a:ext cx="55753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1" rIns="91422" bIns="4571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4"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1" rIns="91422" bIns="45711" numCol="1" anchor="b" anchorCtr="0" compatLnSpc="1">
            <a:prstTxWarp prst="textNoShape">
              <a:avLst/>
            </a:prstTxWarp>
          </a:bodyPr>
          <a:lstStyle>
            <a:lvl1pPr>
              <a:defRPr sz="1200"/>
            </a:lvl1pPr>
          </a:lstStyle>
          <a:p>
            <a:endParaRPr lang="en-US"/>
          </a:p>
        </p:txBody>
      </p:sp>
      <p:sp>
        <p:nvSpPr>
          <p:cNvPr id="7175"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1" rIns="91422" bIns="45711" numCol="1" anchor="b" anchorCtr="0" compatLnSpc="1">
            <a:prstTxWarp prst="textNoShape">
              <a:avLst/>
            </a:prstTxWarp>
          </a:bodyPr>
          <a:lstStyle>
            <a:lvl1pPr algn="r">
              <a:defRPr sz="1200"/>
            </a:lvl1pPr>
          </a:lstStyle>
          <a:p>
            <a:fld id="{C6054C53-3374-4269-9A7E-D25641E64AA1}" type="slidenum">
              <a:rPr lang="en-US"/>
              <a:pPr/>
              <a:t>‹#›</a:t>
            </a:fld>
            <a:endParaRPr lang="en-US"/>
          </a:p>
        </p:txBody>
      </p:sp>
    </p:spTree>
    <p:extLst>
      <p:ext uri="{BB962C8B-B14F-4D97-AF65-F5344CB8AC3E}">
        <p14:creationId xmlns:p14="http://schemas.microsoft.com/office/powerpoint/2010/main" val="37569906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2</a:t>
            </a:fld>
            <a:endParaRPr lang="en-US"/>
          </a:p>
        </p:txBody>
      </p:sp>
    </p:spTree>
    <p:extLst>
      <p:ext uri="{BB962C8B-B14F-4D97-AF65-F5344CB8AC3E}">
        <p14:creationId xmlns:p14="http://schemas.microsoft.com/office/powerpoint/2010/main" val="55946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11</a:t>
            </a:fld>
            <a:endParaRPr lang="en-US"/>
          </a:p>
        </p:txBody>
      </p:sp>
    </p:spTree>
    <p:extLst>
      <p:ext uri="{BB962C8B-B14F-4D97-AF65-F5344CB8AC3E}">
        <p14:creationId xmlns:p14="http://schemas.microsoft.com/office/powerpoint/2010/main" val="1727254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12</a:t>
            </a:fld>
            <a:endParaRPr lang="en-US"/>
          </a:p>
        </p:txBody>
      </p:sp>
    </p:spTree>
    <p:extLst>
      <p:ext uri="{BB962C8B-B14F-4D97-AF65-F5344CB8AC3E}">
        <p14:creationId xmlns:p14="http://schemas.microsoft.com/office/powerpoint/2010/main" val="4189664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13</a:t>
            </a:fld>
            <a:endParaRPr lang="en-US"/>
          </a:p>
        </p:txBody>
      </p:sp>
    </p:spTree>
    <p:extLst>
      <p:ext uri="{BB962C8B-B14F-4D97-AF65-F5344CB8AC3E}">
        <p14:creationId xmlns:p14="http://schemas.microsoft.com/office/powerpoint/2010/main" val="4031933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14</a:t>
            </a:fld>
            <a:endParaRPr lang="en-US"/>
          </a:p>
        </p:txBody>
      </p:sp>
    </p:spTree>
    <p:extLst>
      <p:ext uri="{BB962C8B-B14F-4D97-AF65-F5344CB8AC3E}">
        <p14:creationId xmlns:p14="http://schemas.microsoft.com/office/powerpoint/2010/main" val="37632155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15</a:t>
            </a:fld>
            <a:endParaRPr lang="en-US"/>
          </a:p>
        </p:txBody>
      </p:sp>
    </p:spTree>
    <p:extLst>
      <p:ext uri="{BB962C8B-B14F-4D97-AF65-F5344CB8AC3E}">
        <p14:creationId xmlns:p14="http://schemas.microsoft.com/office/powerpoint/2010/main" val="35045341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16</a:t>
            </a:fld>
            <a:endParaRPr lang="en-US"/>
          </a:p>
        </p:txBody>
      </p:sp>
    </p:spTree>
    <p:extLst>
      <p:ext uri="{BB962C8B-B14F-4D97-AF65-F5344CB8AC3E}">
        <p14:creationId xmlns:p14="http://schemas.microsoft.com/office/powerpoint/2010/main" val="24693130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17</a:t>
            </a:fld>
            <a:endParaRPr lang="en-US"/>
          </a:p>
        </p:txBody>
      </p:sp>
    </p:spTree>
    <p:extLst>
      <p:ext uri="{BB962C8B-B14F-4D97-AF65-F5344CB8AC3E}">
        <p14:creationId xmlns:p14="http://schemas.microsoft.com/office/powerpoint/2010/main" val="40668899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18</a:t>
            </a:fld>
            <a:endParaRPr lang="en-US"/>
          </a:p>
        </p:txBody>
      </p:sp>
    </p:spTree>
    <p:extLst>
      <p:ext uri="{BB962C8B-B14F-4D97-AF65-F5344CB8AC3E}">
        <p14:creationId xmlns:p14="http://schemas.microsoft.com/office/powerpoint/2010/main" val="18564705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19</a:t>
            </a:fld>
            <a:endParaRPr lang="en-US"/>
          </a:p>
        </p:txBody>
      </p:sp>
    </p:spTree>
    <p:extLst>
      <p:ext uri="{BB962C8B-B14F-4D97-AF65-F5344CB8AC3E}">
        <p14:creationId xmlns:p14="http://schemas.microsoft.com/office/powerpoint/2010/main" val="33866231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20</a:t>
            </a:fld>
            <a:endParaRPr lang="en-US"/>
          </a:p>
        </p:txBody>
      </p:sp>
    </p:spTree>
    <p:extLst>
      <p:ext uri="{BB962C8B-B14F-4D97-AF65-F5344CB8AC3E}">
        <p14:creationId xmlns:p14="http://schemas.microsoft.com/office/powerpoint/2010/main" val="47334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3</a:t>
            </a:fld>
            <a:endParaRPr lang="en-US"/>
          </a:p>
        </p:txBody>
      </p:sp>
    </p:spTree>
    <p:extLst>
      <p:ext uri="{BB962C8B-B14F-4D97-AF65-F5344CB8AC3E}">
        <p14:creationId xmlns:p14="http://schemas.microsoft.com/office/powerpoint/2010/main" val="3895546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21</a:t>
            </a:fld>
            <a:endParaRPr lang="en-US"/>
          </a:p>
        </p:txBody>
      </p:sp>
    </p:spTree>
    <p:extLst>
      <p:ext uri="{BB962C8B-B14F-4D97-AF65-F5344CB8AC3E}">
        <p14:creationId xmlns:p14="http://schemas.microsoft.com/office/powerpoint/2010/main" val="28996018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22</a:t>
            </a:fld>
            <a:endParaRPr lang="en-US"/>
          </a:p>
        </p:txBody>
      </p:sp>
    </p:spTree>
    <p:extLst>
      <p:ext uri="{BB962C8B-B14F-4D97-AF65-F5344CB8AC3E}">
        <p14:creationId xmlns:p14="http://schemas.microsoft.com/office/powerpoint/2010/main" val="17817372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23</a:t>
            </a:fld>
            <a:endParaRPr lang="en-US"/>
          </a:p>
        </p:txBody>
      </p:sp>
    </p:spTree>
    <p:extLst>
      <p:ext uri="{BB962C8B-B14F-4D97-AF65-F5344CB8AC3E}">
        <p14:creationId xmlns:p14="http://schemas.microsoft.com/office/powerpoint/2010/main" val="127709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24</a:t>
            </a:fld>
            <a:endParaRPr lang="en-US"/>
          </a:p>
        </p:txBody>
      </p:sp>
    </p:spTree>
    <p:extLst>
      <p:ext uri="{BB962C8B-B14F-4D97-AF65-F5344CB8AC3E}">
        <p14:creationId xmlns:p14="http://schemas.microsoft.com/office/powerpoint/2010/main" val="11048780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25</a:t>
            </a:fld>
            <a:endParaRPr lang="en-US"/>
          </a:p>
        </p:txBody>
      </p:sp>
    </p:spTree>
    <p:extLst>
      <p:ext uri="{BB962C8B-B14F-4D97-AF65-F5344CB8AC3E}">
        <p14:creationId xmlns:p14="http://schemas.microsoft.com/office/powerpoint/2010/main" val="9409079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26</a:t>
            </a:fld>
            <a:endParaRPr lang="en-US"/>
          </a:p>
        </p:txBody>
      </p:sp>
    </p:spTree>
    <p:extLst>
      <p:ext uri="{BB962C8B-B14F-4D97-AF65-F5344CB8AC3E}">
        <p14:creationId xmlns:p14="http://schemas.microsoft.com/office/powerpoint/2010/main" val="11564834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27</a:t>
            </a:fld>
            <a:endParaRPr lang="en-US"/>
          </a:p>
        </p:txBody>
      </p:sp>
    </p:spTree>
    <p:extLst>
      <p:ext uri="{BB962C8B-B14F-4D97-AF65-F5344CB8AC3E}">
        <p14:creationId xmlns:p14="http://schemas.microsoft.com/office/powerpoint/2010/main" val="24935798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28</a:t>
            </a:fld>
            <a:endParaRPr lang="en-US"/>
          </a:p>
        </p:txBody>
      </p:sp>
    </p:spTree>
    <p:extLst>
      <p:ext uri="{BB962C8B-B14F-4D97-AF65-F5344CB8AC3E}">
        <p14:creationId xmlns:p14="http://schemas.microsoft.com/office/powerpoint/2010/main" val="35346857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29</a:t>
            </a:fld>
            <a:endParaRPr lang="en-US"/>
          </a:p>
        </p:txBody>
      </p:sp>
    </p:spTree>
    <p:extLst>
      <p:ext uri="{BB962C8B-B14F-4D97-AF65-F5344CB8AC3E}">
        <p14:creationId xmlns:p14="http://schemas.microsoft.com/office/powerpoint/2010/main" val="30268545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30</a:t>
            </a:fld>
            <a:endParaRPr lang="en-US"/>
          </a:p>
        </p:txBody>
      </p:sp>
    </p:spTree>
    <p:extLst>
      <p:ext uri="{BB962C8B-B14F-4D97-AF65-F5344CB8AC3E}">
        <p14:creationId xmlns:p14="http://schemas.microsoft.com/office/powerpoint/2010/main" val="491922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4</a:t>
            </a:fld>
            <a:endParaRPr lang="en-US"/>
          </a:p>
        </p:txBody>
      </p:sp>
    </p:spTree>
    <p:extLst>
      <p:ext uri="{BB962C8B-B14F-4D97-AF65-F5344CB8AC3E}">
        <p14:creationId xmlns:p14="http://schemas.microsoft.com/office/powerpoint/2010/main" val="28547271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31</a:t>
            </a:fld>
            <a:endParaRPr lang="en-US"/>
          </a:p>
        </p:txBody>
      </p:sp>
    </p:spTree>
    <p:extLst>
      <p:ext uri="{BB962C8B-B14F-4D97-AF65-F5344CB8AC3E}">
        <p14:creationId xmlns:p14="http://schemas.microsoft.com/office/powerpoint/2010/main" val="41991138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32</a:t>
            </a:fld>
            <a:endParaRPr lang="en-US"/>
          </a:p>
        </p:txBody>
      </p:sp>
    </p:spTree>
    <p:extLst>
      <p:ext uri="{BB962C8B-B14F-4D97-AF65-F5344CB8AC3E}">
        <p14:creationId xmlns:p14="http://schemas.microsoft.com/office/powerpoint/2010/main" val="33028584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33</a:t>
            </a:fld>
            <a:endParaRPr lang="en-US"/>
          </a:p>
        </p:txBody>
      </p:sp>
    </p:spTree>
    <p:extLst>
      <p:ext uri="{BB962C8B-B14F-4D97-AF65-F5344CB8AC3E}">
        <p14:creationId xmlns:p14="http://schemas.microsoft.com/office/powerpoint/2010/main" val="17972801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34</a:t>
            </a:fld>
            <a:endParaRPr lang="en-US"/>
          </a:p>
        </p:txBody>
      </p:sp>
    </p:spTree>
    <p:extLst>
      <p:ext uri="{BB962C8B-B14F-4D97-AF65-F5344CB8AC3E}">
        <p14:creationId xmlns:p14="http://schemas.microsoft.com/office/powerpoint/2010/main" val="20190816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35</a:t>
            </a:fld>
            <a:endParaRPr lang="en-US"/>
          </a:p>
        </p:txBody>
      </p:sp>
    </p:spTree>
    <p:extLst>
      <p:ext uri="{BB962C8B-B14F-4D97-AF65-F5344CB8AC3E}">
        <p14:creationId xmlns:p14="http://schemas.microsoft.com/office/powerpoint/2010/main" val="411343282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36</a:t>
            </a:fld>
            <a:endParaRPr lang="en-US"/>
          </a:p>
        </p:txBody>
      </p:sp>
    </p:spTree>
    <p:extLst>
      <p:ext uri="{BB962C8B-B14F-4D97-AF65-F5344CB8AC3E}">
        <p14:creationId xmlns:p14="http://schemas.microsoft.com/office/powerpoint/2010/main" val="34495102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37</a:t>
            </a:fld>
            <a:endParaRPr lang="en-US"/>
          </a:p>
        </p:txBody>
      </p:sp>
    </p:spTree>
    <p:extLst>
      <p:ext uri="{BB962C8B-B14F-4D97-AF65-F5344CB8AC3E}">
        <p14:creationId xmlns:p14="http://schemas.microsoft.com/office/powerpoint/2010/main" val="9207140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38</a:t>
            </a:fld>
            <a:endParaRPr lang="en-US"/>
          </a:p>
        </p:txBody>
      </p:sp>
    </p:spTree>
    <p:extLst>
      <p:ext uri="{BB962C8B-B14F-4D97-AF65-F5344CB8AC3E}">
        <p14:creationId xmlns:p14="http://schemas.microsoft.com/office/powerpoint/2010/main" val="1353546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39</a:t>
            </a:fld>
            <a:endParaRPr lang="en-US"/>
          </a:p>
        </p:txBody>
      </p:sp>
    </p:spTree>
    <p:extLst>
      <p:ext uri="{BB962C8B-B14F-4D97-AF65-F5344CB8AC3E}">
        <p14:creationId xmlns:p14="http://schemas.microsoft.com/office/powerpoint/2010/main" val="30287598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40</a:t>
            </a:fld>
            <a:endParaRPr lang="en-US"/>
          </a:p>
        </p:txBody>
      </p:sp>
    </p:spTree>
    <p:extLst>
      <p:ext uri="{BB962C8B-B14F-4D97-AF65-F5344CB8AC3E}">
        <p14:creationId xmlns:p14="http://schemas.microsoft.com/office/powerpoint/2010/main" val="255921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5</a:t>
            </a:fld>
            <a:endParaRPr lang="en-US"/>
          </a:p>
        </p:txBody>
      </p:sp>
    </p:spTree>
    <p:extLst>
      <p:ext uri="{BB962C8B-B14F-4D97-AF65-F5344CB8AC3E}">
        <p14:creationId xmlns:p14="http://schemas.microsoft.com/office/powerpoint/2010/main" val="27000245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41</a:t>
            </a:fld>
            <a:endParaRPr lang="en-US"/>
          </a:p>
        </p:txBody>
      </p:sp>
    </p:spTree>
    <p:extLst>
      <p:ext uri="{BB962C8B-B14F-4D97-AF65-F5344CB8AC3E}">
        <p14:creationId xmlns:p14="http://schemas.microsoft.com/office/powerpoint/2010/main" val="378799847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42</a:t>
            </a:fld>
            <a:endParaRPr lang="en-US"/>
          </a:p>
        </p:txBody>
      </p:sp>
    </p:spTree>
    <p:extLst>
      <p:ext uri="{BB962C8B-B14F-4D97-AF65-F5344CB8AC3E}">
        <p14:creationId xmlns:p14="http://schemas.microsoft.com/office/powerpoint/2010/main" val="16091215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43</a:t>
            </a:fld>
            <a:endParaRPr lang="en-US"/>
          </a:p>
        </p:txBody>
      </p:sp>
    </p:spTree>
    <p:extLst>
      <p:ext uri="{BB962C8B-B14F-4D97-AF65-F5344CB8AC3E}">
        <p14:creationId xmlns:p14="http://schemas.microsoft.com/office/powerpoint/2010/main" val="210520299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44</a:t>
            </a:fld>
            <a:endParaRPr lang="en-US"/>
          </a:p>
        </p:txBody>
      </p:sp>
    </p:spTree>
    <p:extLst>
      <p:ext uri="{BB962C8B-B14F-4D97-AF65-F5344CB8AC3E}">
        <p14:creationId xmlns:p14="http://schemas.microsoft.com/office/powerpoint/2010/main" val="155750869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45</a:t>
            </a:fld>
            <a:endParaRPr lang="en-US"/>
          </a:p>
        </p:txBody>
      </p:sp>
    </p:spTree>
    <p:extLst>
      <p:ext uri="{BB962C8B-B14F-4D97-AF65-F5344CB8AC3E}">
        <p14:creationId xmlns:p14="http://schemas.microsoft.com/office/powerpoint/2010/main" val="385420419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46</a:t>
            </a:fld>
            <a:endParaRPr lang="en-US"/>
          </a:p>
        </p:txBody>
      </p:sp>
    </p:spTree>
    <p:extLst>
      <p:ext uri="{BB962C8B-B14F-4D97-AF65-F5344CB8AC3E}">
        <p14:creationId xmlns:p14="http://schemas.microsoft.com/office/powerpoint/2010/main" val="559461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47</a:t>
            </a:fld>
            <a:endParaRPr lang="en-US"/>
          </a:p>
        </p:txBody>
      </p:sp>
    </p:spTree>
    <p:extLst>
      <p:ext uri="{BB962C8B-B14F-4D97-AF65-F5344CB8AC3E}">
        <p14:creationId xmlns:p14="http://schemas.microsoft.com/office/powerpoint/2010/main" val="293757658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48</a:t>
            </a:fld>
            <a:endParaRPr lang="en-US"/>
          </a:p>
        </p:txBody>
      </p:sp>
    </p:spTree>
    <p:extLst>
      <p:ext uri="{BB962C8B-B14F-4D97-AF65-F5344CB8AC3E}">
        <p14:creationId xmlns:p14="http://schemas.microsoft.com/office/powerpoint/2010/main" val="293757658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49</a:t>
            </a:fld>
            <a:endParaRPr lang="en-US"/>
          </a:p>
        </p:txBody>
      </p:sp>
    </p:spTree>
    <p:extLst>
      <p:ext uri="{BB962C8B-B14F-4D97-AF65-F5344CB8AC3E}">
        <p14:creationId xmlns:p14="http://schemas.microsoft.com/office/powerpoint/2010/main" val="115096606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50</a:t>
            </a:fld>
            <a:endParaRPr lang="en-US"/>
          </a:p>
        </p:txBody>
      </p:sp>
    </p:spTree>
    <p:extLst>
      <p:ext uri="{BB962C8B-B14F-4D97-AF65-F5344CB8AC3E}">
        <p14:creationId xmlns:p14="http://schemas.microsoft.com/office/powerpoint/2010/main" val="160912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6</a:t>
            </a:fld>
            <a:endParaRPr lang="en-US"/>
          </a:p>
        </p:txBody>
      </p:sp>
    </p:spTree>
    <p:extLst>
      <p:ext uri="{BB962C8B-B14F-4D97-AF65-F5344CB8AC3E}">
        <p14:creationId xmlns:p14="http://schemas.microsoft.com/office/powerpoint/2010/main" val="216652522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51</a:t>
            </a:fld>
            <a:endParaRPr lang="en-US"/>
          </a:p>
        </p:txBody>
      </p:sp>
    </p:spTree>
    <p:extLst>
      <p:ext uri="{BB962C8B-B14F-4D97-AF65-F5344CB8AC3E}">
        <p14:creationId xmlns:p14="http://schemas.microsoft.com/office/powerpoint/2010/main" val="9207140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52</a:t>
            </a:fld>
            <a:endParaRPr lang="en-US"/>
          </a:p>
        </p:txBody>
      </p:sp>
    </p:spTree>
    <p:extLst>
      <p:ext uri="{BB962C8B-B14F-4D97-AF65-F5344CB8AC3E}">
        <p14:creationId xmlns:p14="http://schemas.microsoft.com/office/powerpoint/2010/main" val="16091215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53</a:t>
            </a:fld>
            <a:endParaRPr lang="en-US"/>
          </a:p>
        </p:txBody>
      </p:sp>
    </p:spTree>
    <p:extLst>
      <p:ext uri="{BB962C8B-B14F-4D97-AF65-F5344CB8AC3E}">
        <p14:creationId xmlns:p14="http://schemas.microsoft.com/office/powerpoint/2010/main" val="92071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7</a:t>
            </a:fld>
            <a:endParaRPr lang="en-US"/>
          </a:p>
        </p:txBody>
      </p:sp>
    </p:spTree>
    <p:extLst>
      <p:ext uri="{BB962C8B-B14F-4D97-AF65-F5344CB8AC3E}">
        <p14:creationId xmlns:p14="http://schemas.microsoft.com/office/powerpoint/2010/main" val="18994985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8</a:t>
            </a:fld>
            <a:endParaRPr lang="en-US"/>
          </a:p>
        </p:txBody>
      </p:sp>
    </p:spTree>
    <p:extLst>
      <p:ext uri="{BB962C8B-B14F-4D97-AF65-F5344CB8AC3E}">
        <p14:creationId xmlns:p14="http://schemas.microsoft.com/office/powerpoint/2010/main" val="269732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9</a:t>
            </a:fld>
            <a:endParaRPr lang="en-US"/>
          </a:p>
        </p:txBody>
      </p:sp>
    </p:spTree>
    <p:extLst>
      <p:ext uri="{BB962C8B-B14F-4D97-AF65-F5344CB8AC3E}">
        <p14:creationId xmlns:p14="http://schemas.microsoft.com/office/powerpoint/2010/main" val="33412436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675" y="4416510"/>
            <a:ext cx="5607050" cy="418322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C6054C53-3374-4269-9A7E-D25641E64AA1}" type="slidenum">
              <a:rPr lang="en-US" smtClean="0"/>
              <a:pPr/>
              <a:t>10</a:t>
            </a:fld>
            <a:endParaRPr lang="en-US"/>
          </a:p>
        </p:txBody>
      </p:sp>
    </p:spTree>
    <p:extLst>
      <p:ext uri="{BB962C8B-B14F-4D97-AF65-F5344CB8AC3E}">
        <p14:creationId xmlns:p14="http://schemas.microsoft.com/office/powerpoint/2010/main" val="29522129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2_Blank">
    <p:spTree>
      <p:nvGrpSpPr>
        <p:cNvPr id="1" name=""/>
        <p:cNvGrpSpPr/>
        <p:nvPr/>
      </p:nvGrpSpPr>
      <p:grpSpPr>
        <a:xfrm>
          <a:off x="0" y="0"/>
          <a:ext cx="0" cy="0"/>
          <a:chOff x="0" y="0"/>
          <a:chExt cx="0" cy="0"/>
        </a:xfrm>
      </p:grpSpPr>
      <p:grpSp>
        <p:nvGrpSpPr>
          <p:cNvPr id="3" name="Group 104"/>
          <p:cNvGrpSpPr>
            <a:grpSpLocks/>
          </p:cNvGrpSpPr>
          <p:nvPr/>
        </p:nvGrpSpPr>
        <p:grpSpPr bwMode="auto">
          <a:xfrm>
            <a:off x="304800" y="1371600"/>
            <a:ext cx="8534400" cy="2438400"/>
            <a:chOff x="192" y="624"/>
            <a:chExt cx="5376" cy="1536"/>
          </a:xfrm>
        </p:grpSpPr>
        <p:sp>
          <p:nvSpPr>
            <p:cNvPr id="4" name="Line 82"/>
            <p:cNvSpPr>
              <a:spLocks noChangeShapeType="1"/>
            </p:cNvSpPr>
            <p:nvPr userDrawn="1"/>
          </p:nvSpPr>
          <p:spPr bwMode="gray">
            <a:xfrm>
              <a:off x="961" y="624"/>
              <a:ext cx="0" cy="1536"/>
            </a:xfrm>
            <a:prstGeom prst="line">
              <a:avLst/>
            </a:prstGeom>
            <a:noFill/>
            <a:ln w="9525" cap="flat" cmpd="sng">
              <a:solidFill>
                <a:schemeClr val="accent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83"/>
            <p:cNvSpPr>
              <a:spLocks noChangeShapeType="1"/>
            </p:cNvSpPr>
            <p:nvPr userDrawn="1"/>
          </p:nvSpPr>
          <p:spPr bwMode="gray">
            <a:xfrm>
              <a:off x="1730" y="624"/>
              <a:ext cx="0" cy="1536"/>
            </a:xfrm>
            <a:prstGeom prst="line">
              <a:avLst/>
            </a:prstGeom>
            <a:noFill/>
            <a:ln w="9525" cap="flat" cmpd="sng">
              <a:solidFill>
                <a:schemeClr val="accent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84"/>
            <p:cNvSpPr>
              <a:spLocks noChangeShapeType="1"/>
            </p:cNvSpPr>
            <p:nvPr userDrawn="1"/>
          </p:nvSpPr>
          <p:spPr bwMode="gray">
            <a:xfrm>
              <a:off x="2499" y="624"/>
              <a:ext cx="0" cy="1536"/>
            </a:xfrm>
            <a:prstGeom prst="line">
              <a:avLst/>
            </a:prstGeom>
            <a:noFill/>
            <a:ln w="9525" cap="flat" cmpd="sng">
              <a:solidFill>
                <a:schemeClr val="accent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Line 85"/>
            <p:cNvSpPr>
              <a:spLocks noChangeShapeType="1"/>
            </p:cNvSpPr>
            <p:nvPr userDrawn="1"/>
          </p:nvSpPr>
          <p:spPr bwMode="gray">
            <a:xfrm>
              <a:off x="3268" y="624"/>
              <a:ext cx="0" cy="1536"/>
            </a:xfrm>
            <a:prstGeom prst="line">
              <a:avLst/>
            </a:prstGeom>
            <a:noFill/>
            <a:ln w="9525" cap="flat" cmpd="sng">
              <a:solidFill>
                <a:schemeClr val="accent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Line 86"/>
            <p:cNvSpPr>
              <a:spLocks noChangeShapeType="1"/>
            </p:cNvSpPr>
            <p:nvPr userDrawn="1"/>
          </p:nvSpPr>
          <p:spPr bwMode="gray">
            <a:xfrm>
              <a:off x="4037" y="624"/>
              <a:ext cx="0" cy="1536"/>
            </a:xfrm>
            <a:prstGeom prst="line">
              <a:avLst/>
            </a:prstGeom>
            <a:noFill/>
            <a:ln w="9525" cap="flat" cmpd="sng">
              <a:solidFill>
                <a:schemeClr val="accent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87"/>
            <p:cNvSpPr>
              <a:spLocks noChangeShapeType="1"/>
            </p:cNvSpPr>
            <p:nvPr userDrawn="1"/>
          </p:nvSpPr>
          <p:spPr bwMode="gray">
            <a:xfrm>
              <a:off x="4806" y="624"/>
              <a:ext cx="0" cy="1536"/>
            </a:xfrm>
            <a:prstGeom prst="line">
              <a:avLst/>
            </a:prstGeom>
            <a:noFill/>
            <a:ln w="9525" cap="flat" cmpd="sng">
              <a:solidFill>
                <a:schemeClr val="accent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Line 91"/>
            <p:cNvSpPr>
              <a:spLocks noChangeShapeType="1"/>
            </p:cNvSpPr>
            <p:nvPr userDrawn="1"/>
          </p:nvSpPr>
          <p:spPr bwMode="gray">
            <a:xfrm>
              <a:off x="192" y="1390"/>
              <a:ext cx="5376" cy="0"/>
            </a:xfrm>
            <a:prstGeom prst="line">
              <a:avLst/>
            </a:prstGeom>
            <a:noFill/>
            <a:ln w="9525" cap="flat" cmpd="sng">
              <a:solidFill>
                <a:schemeClr val="accent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Rectangle 93"/>
            <p:cNvSpPr>
              <a:spLocks noChangeArrowheads="1"/>
            </p:cNvSpPr>
            <p:nvPr userDrawn="1"/>
          </p:nvSpPr>
          <p:spPr bwMode="gray">
            <a:xfrm>
              <a:off x="192" y="624"/>
              <a:ext cx="5376" cy="1536"/>
            </a:xfrm>
            <a:prstGeom prst="rect">
              <a:avLst/>
            </a:prstGeom>
            <a:noFill/>
            <a:ln w="9525" cap="flat" cmpd="sng">
              <a:solidFill>
                <a:schemeClr val="accent1"/>
              </a:solidFill>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18744941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1_Blank">
    <p:bg>
      <p:bgPr>
        <a:solidFill>
          <a:schemeClr val="tx1"/>
        </a:solidFill>
        <a:effectLst/>
      </p:bgPr>
    </p:bg>
    <p:spTree>
      <p:nvGrpSpPr>
        <p:cNvPr id="1" name=""/>
        <p:cNvGrpSpPr/>
        <p:nvPr/>
      </p:nvGrpSpPr>
      <p:grpSpPr>
        <a:xfrm>
          <a:off x="0" y="0"/>
          <a:ext cx="0" cy="0"/>
          <a:chOff x="0" y="0"/>
          <a:chExt cx="0" cy="0"/>
        </a:xfrm>
      </p:grpSpPr>
      <p:grpSp>
        <p:nvGrpSpPr>
          <p:cNvPr id="5" name="Group 33"/>
          <p:cNvGrpSpPr>
            <a:grpSpLocks/>
          </p:cNvGrpSpPr>
          <p:nvPr/>
        </p:nvGrpSpPr>
        <p:grpSpPr bwMode="auto">
          <a:xfrm>
            <a:off x="304800" y="1370013"/>
            <a:ext cx="8534400" cy="2438400"/>
            <a:chOff x="192" y="624"/>
            <a:chExt cx="5376" cy="1536"/>
          </a:xfrm>
        </p:grpSpPr>
        <p:sp>
          <p:nvSpPr>
            <p:cNvPr id="6" name="Line 34"/>
            <p:cNvSpPr>
              <a:spLocks noChangeShapeType="1"/>
            </p:cNvSpPr>
            <p:nvPr userDrawn="1"/>
          </p:nvSpPr>
          <p:spPr bwMode="ltGray">
            <a:xfrm>
              <a:off x="961" y="624"/>
              <a:ext cx="0" cy="1536"/>
            </a:xfrm>
            <a:prstGeom prst="line">
              <a:avLst/>
            </a:prstGeom>
            <a:noFill/>
            <a:ln w="9525" cap="flat" cmpd="sng">
              <a:solidFill>
                <a:schemeClr val="bg2"/>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Line 35"/>
            <p:cNvSpPr>
              <a:spLocks noChangeShapeType="1"/>
            </p:cNvSpPr>
            <p:nvPr userDrawn="1"/>
          </p:nvSpPr>
          <p:spPr bwMode="ltGray">
            <a:xfrm>
              <a:off x="1730" y="624"/>
              <a:ext cx="0" cy="1536"/>
            </a:xfrm>
            <a:prstGeom prst="line">
              <a:avLst/>
            </a:prstGeom>
            <a:noFill/>
            <a:ln w="9525" cap="flat" cmpd="sng">
              <a:solidFill>
                <a:schemeClr val="bg2"/>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Line 36"/>
            <p:cNvSpPr>
              <a:spLocks noChangeShapeType="1"/>
            </p:cNvSpPr>
            <p:nvPr userDrawn="1"/>
          </p:nvSpPr>
          <p:spPr bwMode="ltGray">
            <a:xfrm>
              <a:off x="2499" y="624"/>
              <a:ext cx="0" cy="1536"/>
            </a:xfrm>
            <a:prstGeom prst="line">
              <a:avLst/>
            </a:prstGeom>
            <a:noFill/>
            <a:ln w="9525" cap="flat" cmpd="sng">
              <a:solidFill>
                <a:schemeClr val="bg2"/>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37"/>
            <p:cNvSpPr>
              <a:spLocks noChangeShapeType="1"/>
            </p:cNvSpPr>
            <p:nvPr userDrawn="1"/>
          </p:nvSpPr>
          <p:spPr bwMode="ltGray">
            <a:xfrm>
              <a:off x="3268" y="624"/>
              <a:ext cx="0" cy="1536"/>
            </a:xfrm>
            <a:prstGeom prst="line">
              <a:avLst/>
            </a:prstGeom>
            <a:noFill/>
            <a:ln w="9525" cap="flat" cmpd="sng">
              <a:solidFill>
                <a:schemeClr val="bg2"/>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Line 38"/>
            <p:cNvSpPr>
              <a:spLocks noChangeShapeType="1"/>
            </p:cNvSpPr>
            <p:nvPr userDrawn="1"/>
          </p:nvSpPr>
          <p:spPr bwMode="ltGray">
            <a:xfrm>
              <a:off x="4037" y="624"/>
              <a:ext cx="0" cy="1536"/>
            </a:xfrm>
            <a:prstGeom prst="line">
              <a:avLst/>
            </a:prstGeom>
            <a:noFill/>
            <a:ln w="9525" cap="flat" cmpd="sng">
              <a:solidFill>
                <a:schemeClr val="bg2"/>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Line 39"/>
            <p:cNvSpPr>
              <a:spLocks noChangeShapeType="1"/>
            </p:cNvSpPr>
            <p:nvPr userDrawn="1"/>
          </p:nvSpPr>
          <p:spPr bwMode="ltGray">
            <a:xfrm>
              <a:off x="4806" y="624"/>
              <a:ext cx="0" cy="1536"/>
            </a:xfrm>
            <a:prstGeom prst="line">
              <a:avLst/>
            </a:prstGeom>
            <a:noFill/>
            <a:ln w="9525" cap="flat" cmpd="sng">
              <a:solidFill>
                <a:schemeClr val="bg2"/>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Line 40"/>
            <p:cNvSpPr>
              <a:spLocks noChangeShapeType="1"/>
            </p:cNvSpPr>
            <p:nvPr userDrawn="1"/>
          </p:nvSpPr>
          <p:spPr bwMode="ltGray">
            <a:xfrm>
              <a:off x="192" y="1390"/>
              <a:ext cx="5376" cy="0"/>
            </a:xfrm>
            <a:prstGeom prst="line">
              <a:avLst/>
            </a:prstGeom>
            <a:noFill/>
            <a:ln w="9525" cap="flat" cmpd="sng">
              <a:solidFill>
                <a:schemeClr val="bg2"/>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Rectangle 41"/>
            <p:cNvSpPr>
              <a:spLocks noChangeArrowheads="1"/>
            </p:cNvSpPr>
            <p:nvPr userDrawn="1"/>
          </p:nvSpPr>
          <p:spPr bwMode="ltGray">
            <a:xfrm>
              <a:off x="192" y="624"/>
              <a:ext cx="5376" cy="1536"/>
            </a:xfrm>
            <a:prstGeom prst="rect">
              <a:avLst/>
            </a:prstGeom>
            <a:noFill/>
            <a:ln w="9525" cap="flat" cmpd="sng">
              <a:solidFill>
                <a:schemeClr val="bg2"/>
              </a:solidFill>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2337609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527498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3755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1" y="822325"/>
            <a:ext cx="851058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1" y="1965326"/>
            <a:ext cx="8510588" cy="425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7"/>
          <p:cNvSpPr>
            <a:spLocks noChangeArrowheads="1"/>
          </p:cNvSpPr>
          <p:nvPr/>
        </p:nvSpPr>
        <p:spPr bwMode="ltGray">
          <a:xfrm>
            <a:off x="0" y="0"/>
            <a:ext cx="9144000" cy="838200"/>
          </a:xfrm>
          <a:prstGeom prst="rect">
            <a:avLst/>
          </a:prstGeom>
          <a:solidFill>
            <a:schemeClr val="tx1"/>
          </a:solidFill>
          <a:ln w="9525" cap="flat" cmpd="sng">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49" r:id="rId1"/>
    <p:sldLayoutId id="2147483748" r:id="rId2"/>
    <p:sldLayoutId id="2147483746" r:id="rId3"/>
  </p:sldLayoutIdLst>
  <p:timing>
    <p:tnLst>
      <p:par>
        <p:cTn id="1" dur="indefinite" restart="never" nodeType="tmRoot"/>
      </p:par>
    </p:tnLst>
  </p:timing>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pitchFamily="34" charset="0"/>
        </a:defRPr>
      </a:lvl2pPr>
      <a:lvl3pPr algn="l" rtl="0" fontAlgn="base">
        <a:spcBef>
          <a:spcPct val="0"/>
        </a:spcBef>
        <a:spcAft>
          <a:spcPct val="0"/>
        </a:spcAft>
        <a:defRPr sz="3200" b="1">
          <a:solidFill>
            <a:schemeClr val="tx2"/>
          </a:solidFill>
          <a:latin typeface="Arial" pitchFamily="34" charset="0"/>
        </a:defRPr>
      </a:lvl3pPr>
      <a:lvl4pPr algn="l" rtl="0" fontAlgn="base">
        <a:spcBef>
          <a:spcPct val="0"/>
        </a:spcBef>
        <a:spcAft>
          <a:spcPct val="0"/>
        </a:spcAft>
        <a:defRPr sz="3200" b="1">
          <a:solidFill>
            <a:schemeClr val="tx2"/>
          </a:solidFill>
          <a:latin typeface="Arial" pitchFamily="34" charset="0"/>
        </a:defRPr>
      </a:lvl4pPr>
      <a:lvl5pPr algn="l" rtl="0" fontAlgn="base">
        <a:spcBef>
          <a:spcPct val="0"/>
        </a:spcBef>
        <a:spcAft>
          <a:spcPct val="0"/>
        </a:spcAft>
        <a:defRPr sz="3200" b="1">
          <a:solidFill>
            <a:schemeClr val="tx2"/>
          </a:solidFill>
          <a:latin typeface="Arial" pitchFamily="34" charset="0"/>
        </a:defRPr>
      </a:lvl5pPr>
      <a:lvl6pPr marL="457200" algn="l" rtl="0" fontAlgn="base">
        <a:spcBef>
          <a:spcPct val="0"/>
        </a:spcBef>
        <a:spcAft>
          <a:spcPct val="0"/>
        </a:spcAft>
        <a:defRPr sz="3200" b="1">
          <a:solidFill>
            <a:schemeClr val="tx2"/>
          </a:solidFill>
          <a:latin typeface="Arial" pitchFamily="34" charset="0"/>
        </a:defRPr>
      </a:lvl6pPr>
      <a:lvl7pPr marL="914400" algn="l" rtl="0" fontAlgn="base">
        <a:spcBef>
          <a:spcPct val="0"/>
        </a:spcBef>
        <a:spcAft>
          <a:spcPct val="0"/>
        </a:spcAft>
        <a:defRPr sz="3200" b="1">
          <a:solidFill>
            <a:schemeClr val="tx2"/>
          </a:solidFill>
          <a:latin typeface="Arial" pitchFamily="34" charset="0"/>
        </a:defRPr>
      </a:lvl7pPr>
      <a:lvl8pPr marL="1371600" algn="l" rtl="0" fontAlgn="base">
        <a:spcBef>
          <a:spcPct val="0"/>
        </a:spcBef>
        <a:spcAft>
          <a:spcPct val="0"/>
        </a:spcAft>
        <a:defRPr sz="3200" b="1">
          <a:solidFill>
            <a:schemeClr val="tx2"/>
          </a:solidFill>
          <a:latin typeface="Arial" pitchFamily="34" charset="0"/>
        </a:defRPr>
      </a:lvl8pPr>
      <a:lvl9pPr marL="1828800" algn="l" rtl="0" fontAlgn="base">
        <a:spcBef>
          <a:spcPct val="0"/>
        </a:spcBef>
        <a:spcAft>
          <a:spcPct val="0"/>
        </a:spcAft>
        <a:defRPr sz="3200" b="1">
          <a:solidFill>
            <a:schemeClr val="tx2"/>
          </a:solidFill>
          <a:latin typeface="Arial" pitchFamily="34" charset="0"/>
        </a:defRPr>
      </a:lvl9pPr>
    </p:titleStyle>
    <p:bodyStyle>
      <a:lvl1pPr marL="234950" indent="-234950" algn="l" rtl="0" fontAlgn="base">
        <a:lnSpc>
          <a:spcPct val="90000"/>
        </a:lnSpc>
        <a:spcBef>
          <a:spcPct val="0"/>
        </a:spcBef>
        <a:spcAft>
          <a:spcPct val="25000"/>
        </a:spcAft>
        <a:buClr>
          <a:schemeClr val="tx2"/>
        </a:buClr>
        <a:buSzPct val="75000"/>
        <a:buFont typeface="Arial Unicode MS" pitchFamily="34" charset="-128"/>
        <a:buChar char="￭"/>
        <a:defRPr sz="2800">
          <a:solidFill>
            <a:schemeClr val="tx1"/>
          </a:solidFill>
          <a:latin typeface="+mn-lt"/>
          <a:ea typeface="+mn-ea"/>
          <a:cs typeface="+mn-cs"/>
        </a:defRPr>
      </a:lvl1pPr>
      <a:lvl2pPr marL="584200" indent="-234950" algn="l" rtl="0" fontAlgn="base">
        <a:lnSpc>
          <a:spcPct val="95000"/>
        </a:lnSpc>
        <a:spcBef>
          <a:spcPct val="0"/>
        </a:spcBef>
        <a:spcAft>
          <a:spcPct val="20000"/>
        </a:spcAft>
        <a:buClr>
          <a:schemeClr val="bg1"/>
        </a:buClr>
        <a:buSzPct val="75000"/>
        <a:buFont typeface="Arial Unicode MS" pitchFamily="34" charset="-128"/>
        <a:buChar char="￭"/>
        <a:defRPr sz="2600">
          <a:solidFill>
            <a:schemeClr val="tx1"/>
          </a:solidFill>
          <a:latin typeface="+mn-lt"/>
        </a:defRPr>
      </a:lvl2pPr>
      <a:lvl3pPr marL="927100" indent="-228600" algn="l" rtl="0" fontAlgn="base">
        <a:lnSpc>
          <a:spcPct val="95000"/>
        </a:lnSpc>
        <a:spcBef>
          <a:spcPct val="0"/>
        </a:spcBef>
        <a:spcAft>
          <a:spcPct val="20000"/>
        </a:spcAft>
        <a:buClr>
          <a:schemeClr val="bg1"/>
        </a:buClr>
        <a:buSzPct val="75000"/>
        <a:buFont typeface="Arial Unicode MS" pitchFamily="34" charset="-128"/>
        <a:buChar char="￭"/>
        <a:defRPr sz="2400">
          <a:solidFill>
            <a:schemeClr val="tx1"/>
          </a:solidFill>
          <a:latin typeface="+mn-lt"/>
        </a:defRPr>
      </a:lvl3pPr>
      <a:lvl4pPr marL="1270000" indent="-228600" algn="l" rtl="0" fontAlgn="base">
        <a:spcBef>
          <a:spcPct val="5000"/>
        </a:spcBef>
        <a:spcAft>
          <a:spcPct val="10000"/>
        </a:spcAft>
        <a:buClr>
          <a:schemeClr val="bg1"/>
        </a:buClr>
        <a:buSzPct val="75000"/>
        <a:buFont typeface="Arial Unicode MS" pitchFamily="34" charset="-128"/>
        <a:buChar char="￭"/>
        <a:defRPr sz="2200">
          <a:solidFill>
            <a:schemeClr val="tx1"/>
          </a:solidFill>
          <a:latin typeface="+mn-lt"/>
        </a:defRPr>
      </a:lvl4pPr>
      <a:lvl5pPr marL="16129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5pPr>
      <a:lvl6pPr marL="20701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6pPr>
      <a:lvl7pPr marL="25273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7pPr>
      <a:lvl8pPr marL="29845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8pPr>
      <a:lvl9pPr marL="34417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88"/>
          <p:cNvGrpSpPr>
            <a:grpSpLocks/>
          </p:cNvGrpSpPr>
          <p:nvPr/>
        </p:nvGrpSpPr>
        <p:grpSpPr bwMode="auto">
          <a:xfrm>
            <a:off x="304800" y="1949451"/>
            <a:ext cx="8534400" cy="4268788"/>
            <a:chOff x="192" y="1200"/>
            <a:chExt cx="5376" cy="2689"/>
          </a:xfrm>
        </p:grpSpPr>
        <p:sp>
          <p:nvSpPr>
            <p:cNvPr id="2058" name="Rectangle 67"/>
            <p:cNvSpPr>
              <a:spLocks noChangeArrowheads="1"/>
            </p:cNvSpPr>
            <p:nvPr userDrawn="1"/>
          </p:nvSpPr>
          <p:spPr bwMode="gray">
            <a:xfrm>
              <a:off x="192" y="1200"/>
              <a:ext cx="5376" cy="2689"/>
            </a:xfrm>
            <a:prstGeom prst="rect">
              <a:avLst/>
            </a:prstGeom>
            <a:noFill/>
            <a:ln w="9525" cap="flat" cmpd="sng">
              <a:solidFill>
                <a:srgbClr val="EAEAEA"/>
              </a:solidFill>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059" name="Group 79"/>
            <p:cNvGrpSpPr>
              <a:grpSpLocks/>
            </p:cNvGrpSpPr>
            <p:nvPr userDrawn="1"/>
          </p:nvGrpSpPr>
          <p:grpSpPr bwMode="auto">
            <a:xfrm>
              <a:off x="730" y="1200"/>
              <a:ext cx="4306" cy="2688"/>
              <a:chOff x="730" y="3456"/>
              <a:chExt cx="4306" cy="480"/>
            </a:xfrm>
          </p:grpSpPr>
          <p:sp>
            <p:nvSpPr>
              <p:cNvPr id="2065" name="Line 70"/>
              <p:cNvSpPr>
                <a:spLocks noChangeShapeType="1"/>
              </p:cNvSpPr>
              <p:nvPr userDrawn="1"/>
            </p:nvSpPr>
            <p:spPr bwMode="gray">
              <a:xfrm flipV="1">
                <a:off x="5036" y="3456"/>
                <a:ext cx="0" cy="480"/>
              </a:xfrm>
              <a:prstGeom prst="line">
                <a:avLst/>
              </a:prstGeom>
              <a:noFill/>
              <a:ln w="9525" cap="flat" cmpd="sng">
                <a:solidFill>
                  <a:srgbClr val="EAEAEA"/>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6" name="Line 71"/>
              <p:cNvSpPr>
                <a:spLocks noChangeShapeType="1"/>
              </p:cNvSpPr>
              <p:nvPr userDrawn="1"/>
            </p:nvSpPr>
            <p:spPr bwMode="gray">
              <a:xfrm flipV="1">
                <a:off x="4498" y="3456"/>
                <a:ext cx="0" cy="480"/>
              </a:xfrm>
              <a:prstGeom prst="line">
                <a:avLst/>
              </a:prstGeom>
              <a:noFill/>
              <a:ln w="9525" cap="flat" cmpd="sng">
                <a:solidFill>
                  <a:srgbClr val="EAEAEA"/>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7" name="Line 72"/>
              <p:cNvSpPr>
                <a:spLocks noChangeShapeType="1"/>
              </p:cNvSpPr>
              <p:nvPr userDrawn="1"/>
            </p:nvSpPr>
            <p:spPr bwMode="gray">
              <a:xfrm flipV="1">
                <a:off x="3960" y="3456"/>
                <a:ext cx="0" cy="480"/>
              </a:xfrm>
              <a:prstGeom prst="line">
                <a:avLst/>
              </a:prstGeom>
              <a:noFill/>
              <a:ln w="9525" cap="flat" cmpd="sng">
                <a:solidFill>
                  <a:srgbClr val="EAEAEA"/>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8" name="Line 73"/>
              <p:cNvSpPr>
                <a:spLocks noChangeShapeType="1"/>
              </p:cNvSpPr>
              <p:nvPr userDrawn="1"/>
            </p:nvSpPr>
            <p:spPr bwMode="gray">
              <a:xfrm flipV="1">
                <a:off x="3421" y="3456"/>
                <a:ext cx="0" cy="480"/>
              </a:xfrm>
              <a:prstGeom prst="line">
                <a:avLst/>
              </a:prstGeom>
              <a:noFill/>
              <a:ln w="9525" cap="flat" cmpd="sng">
                <a:solidFill>
                  <a:srgbClr val="EAEAEA"/>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9" name="Line 74"/>
              <p:cNvSpPr>
                <a:spLocks noChangeShapeType="1"/>
              </p:cNvSpPr>
              <p:nvPr userDrawn="1"/>
            </p:nvSpPr>
            <p:spPr bwMode="gray">
              <a:xfrm flipV="1">
                <a:off x="2883" y="3456"/>
                <a:ext cx="0" cy="480"/>
              </a:xfrm>
              <a:prstGeom prst="line">
                <a:avLst/>
              </a:prstGeom>
              <a:noFill/>
              <a:ln w="9525" cap="flat" cmpd="sng">
                <a:solidFill>
                  <a:srgbClr val="EAEAEA"/>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0" name="Line 75"/>
              <p:cNvSpPr>
                <a:spLocks noChangeShapeType="1"/>
              </p:cNvSpPr>
              <p:nvPr userDrawn="1"/>
            </p:nvSpPr>
            <p:spPr bwMode="gray">
              <a:xfrm flipV="1">
                <a:off x="2345" y="3456"/>
                <a:ext cx="0" cy="480"/>
              </a:xfrm>
              <a:prstGeom prst="line">
                <a:avLst/>
              </a:prstGeom>
              <a:noFill/>
              <a:ln w="9525" cap="flat" cmpd="sng">
                <a:solidFill>
                  <a:srgbClr val="EAEAEA"/>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1" name="Line 76"/>
              <p:cNvSpPr>
                <a:spLocks noChangeShapeType="1"/>
              </p:cNvSpPr>
              <p:nvPr userDrawn="1"/>
            </p:nvSpPr>
            <p:spPr bwMode="gray">
              <a:xfrm flipV="1">
                <a:off x="1806" y="3456"/>
                <a:ext cx="0" cy="480"/>
              </a:xfrm>
              <a:prstGeom prst="line">
                <a:avLst/>
              </a:prstGeom>
              <a:noFill/>
              <a:ln w="9525" cap="flat" cmpd="sng">
                <a:solidFill>
                  <a:srgbClr val="EAEAEA"/>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2" name="Line 77"/>
              <p:cNvSpPr>
                <a:spLocks noChangeShapeType="1"/>
              </p:cNvSpPr>
              <p:nvPr userDrawn="1"/>
            </p:nvSpPr>
            <p:spPr bwMode="gray">
              <a:xfrm flipV="1">
                <a:off x="1268" y="3456"/>
                <a:ext cx="0" cy="480"/>
              </a:xfrm>
              <a:prstGeom prst="line">
                <a:avLst/>
              </a:prstGeom>
              <a:noFill/>
              <a:ln w="9525" cap="flat" cmpd="sng">
                <a:solidFill>
                  <a:srgbClr val="EAEAEA"/>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3" name="Line 78"/>
              <p:cNvSpPr>
                <a:spLocks noChangeShapeType="1"/>
              </p:cNvSpPr>
              <p:nvPr userDrawn="1"/>
            </p:nvSpPr>
            <p:spPr bwMode="gray">
              <a:xfrm flipV="1">
                <a:off x="730" y="3456"/>
                <a:ext cx="0" cy="480"/>
              </a:xfrm>
              <a:prstGeom prst="line">
                <a:avLst/>
              </a:prstGeom>
              <a:noFill/>
              <a:ln w="9525" cap="flat" cmpd="sng">
                <a:solidFill>
                  <a:srgbClr val="EAEAEA"/>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060" name="Group 87"/>
            <p:cNvGrpSpPr>
              <a:grpSpLocks/>
            </p:cNvGrpSpPr>
            <p:nvPr userDrawn="1"/>
          </p:nvGrpSpPr>
          <p:grpSpPr bwMode="auto">
            <a:xfrm>
              <a:off x="192" y="1737"/>
              <a:ext cx="5376" cy="1613"/>
              <a:chOff x="192" y="1737"/>
              <a:chExt cx="5376" cy="1613"/>
            </a:xfrm>
          </p:grpSpPr>
          <p:sp>
            <p:nvSpPr>
              <p:cNvPr id="2061" name="Line 81"/>
              <p:cNvSpPr>
                <a:spLocks noChangeShapeType="1"/>
              </p:cNvSpPr>
              <p:nvPr userDrawn="1"/>
            </p:nvSpPr>
            <p:spPr bwMode="gray">
              <a:xfrm>
                <a:off x="192" y="1737"/>
                <a:ext cx="5376" cy="0"/>
              </a:xfrm>
              <a:prstGeom prst="line">
                <a:avLst/>
              </a:prstGeom>
              <a:noFill/>
              <a:ln w="9525" cap="flat" cmpd="sng">
                <a:solidFill>
                  <a:srgbClr val="EAEAEA"/>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2" name="Line 82"/>
              <p:cNvSpPr>
                <a:spLocks noChangeShapeType="1"/>
              </p:cNvSpPr>
              <p:nvPr userDrawn="1"/>
            </p:nvSpPr>
            <p:spPr bwMode="gray">
              <a:xfrm>
                <a:off x="192" y="2275"/>
                <a:ext cx="5376" cy="0"/>
              </a:xfrm>
              <a:prstGeom prst="line">
                <a:avLst/>
              </a:prstGeom>
              <a:noFill/>
              <a:ln w="9525" cap="flat" cmpd="sng">
                <a:solidFill>
                  <a:srgbClr val="EAEAEA"/>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3" name="Line 83"/>
              <p:cNvSpPr>
                <a:spLocks noChangeShapeType="1"/>
              </p:cNvSpPr>
              <p:nvPr userDrawn="1"/>
            </p:nvSpPr>
            <p:spPr bwMode="gray">
              <a:xfrm>
                <a:off x="192" y="2812"/>
                <a:ext cx="5376" cy="0"/>
              </a:xfrm>
              <a:prstGeom prst="line">
                <a:avLst/>
              </a:prstGeom>
              <a:noFill/>
              <a:ln w="9525" cap="flat" cmpd="sng">
                <a:solidFill>
                  <a:srgbClr val="EAEAEA"/>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4" name="Line 84"/>
              <p:cNvSpPr>
                <a:spLocks noChangeShapeType="1"/>
              </p:cNvSpPr>
              <p:nvPr userDrawn="1"/>
            </p:nvSpPr>
            <p:spPr bwMode="gray">
              <a:xfrm>
                <a:off x="192" y="3350"/>
                <a:ext cx="5376" cy="0"/>
              </a:xfrm>
              <a:prstGeom prst="line">
                <a:avLst/>
              </a:prstGeom>
              <a:noFill/>
              <a:ln w="9525" cap="flat" cmpd="sng">
                <a:solidFill>
                  <a:srgbClr val="EAEAEA"/>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051" name="Rectangle 3"/>
          <p:cNvSpPr>
            <a:spLocks noGrp="1" noChangeArrowheads="1"/>
          </p:cNvSpPr>
          <p:nvPr>
            <p:ph type="body" idx="1"/>
          </p:nvPr>
        </p:nvSpPr>
        <p:spPr bwMode="auto">
          <a:xfrm>
            <a:off x="304801" y="1965326"/>
            <a:ext cx="8510588" cy="425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2" name="Rectangle 2"/>
          <p:cNvSpPr>
            <a:spLocks noGrp="1" noChangeArrowheads="1"/>
          </p:cNvSpPr>
          <p:nvPr>
            <p:ph type="title"/>
          </p:nvPr>
        </p:nvSpPr>
        <p:spPr bwMode="auto">
          <a:xfrm>
            <a:off x="304801" y="822325"/>
            <a:ext cx="851058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p>
            <a:pPr lvl="0"/>
            <a:r>
              <a:rPr lang="en-US" smtClean="0"/>
              <a:t>Click to edit Master title style</a:t>
            </a:r>
          </a:p>
        </p:txBody>
      </p:sp>
      <p:sp>
        <p:nvSpPr>
          <p:cNvPr id="2053" name="Rectangle 4"/>
          <p:cNvSpPr>
            <a:spLocks noChangeArrowheads="1"/>
          </p:cNvSpPr>
          <p:nvPr/>
        </p:nvSpPr>
        <p:spPr bwMode="ltGray">
          <a:xfrm>
            <a:off x="0" y="0"/>
            <a:ext cx="9144000" cy="838200"/>
          </a:xfrm>
          <a:prstGeom prst="rect">
            <a:avLst/>
          </a:prstGeom>
          <a:solidFill>
            <a:schemeClr val="tx1"/>
          </a:solidFill>
          <a:ln w="9525" cap="flat" cmpd="sng">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47" r:id="rId1"/>
  </p:sldLayoutIdLst>
  <p:timing>
    <p:tnLst>
      <p:par>
        <p:cTn id="1" dur="indefinite" restart="never" nodeType="tmRoot"/>
      </p:par>
    </p:tnLst>
  </p:timing>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pitchFamily="34" charset="0"/>
        </a:defRPr>
      </a:lvl2pPr>
      <a:lvl3pPr algn="l" rtl="0" fontAlgn="base">
        <a:spcBef>
          <a:spcPct val="0"/>
        </a:spcBef>
        <a:spcAft>
          <a:spcPct val="0"/>
        </a:spcAft>
        <a:defRPr sz="3200" b="1">
          <a:solidFill>
            <a:schemeClr val="tx2"/>
          </a:solidFill>
          <a:latin typeface="Arial" pitchFamily="34" charset="0"/>
        </a:defRPr>
      </a:lvl3pPr>
      <a:lvl4pPr algn="l" rtl="0" fontAlgn="base">
        <a:spcBef>
          <a:spcPct val="0"/>
        </a:spcBef>
        <a:spcAft>
          <a:spcPct val="0"/>
        </a:spcAft>
        <a:defRPr sz="3200" b="1">
          <a:solidFill>
            <a:schemeClr val="tx2"/>
          </a:solidFill>
          <a:latin typeface="Arial" pitchFamily="34" charset="0"/>
        </a:defRPr>
      </a:lvl4pPr>
      <a:lvl5pPr algn="l" rtl="0" fontAlgn="base">
        <a:spcBef>
          <a:spcPct val="0"/>
        </a:spcBef>
        <a:spcAft>
          <a:spcPct val="0"/>
        </a:spcAft>
        <a:defRPr sz="3200" b="1">
          <a:solidFill>
            <a:schemeClr val="tx2"/>
          </a:solidFill>
          <a:latin typeface="Arial" pitchFamily="34" charset="0"/>
        </a:defRPr>
      </a:lvl5pPr>
      <a:lvl6pPr marL="457200" algn="l" rtl="0" fontAlgn="base">
        <a:spcBef>
          <a:spcPct val="0"/>
        </a:spcBef>
        <a:spcAft>
          <a:spcPct val="0"/>
        </a:spcAft>
        <a:defRPr sz="3200" b="1">
          <a:solidFill>
            <a:schemeClr val="tx2"/>
          </a:solidFill>
          <a:latin typeface="Arial" pitchFamily="34" charset="0"/>
        </a:defRPr>
      </a:lvl6pPr>
      <a:lvl7pPr marL="914400" algn="l" rtl="0" fontAlgn="base">
        <a:spcBef>
          <a:spcPct val="0"/>
        </a:spcBef>
        <a:spcAft>
          <a:spcPct val="0"/>
        </a:spcAft>
        <a:defRPr sz="3200" b="1">
          <a:solidFill>
            <a:schemeClr val="tx2"/>
          </a:solidFill>
          <a:latin typeface="Arial" pitchFamily="34" charset="0"/>
        </a:defRPr>
      </a:lvl7pPr>
      <a:lvl8pPr marL="1371600" algn="l" rtl="0" fontAlgn="base">
        <a:spcBef>
          <a:spcPct val="0"/>
        </a:spcBef>
        <a:spcAft>
          <a:spcPct val="0"/>
        </a:spcAft>
        <a:defRPr sz="3200" b="1">
          <a:solidFill>
            <a:schemeClr val="tx2"/>
          </a:solidFill>
          <a:latin typeface="Arial" pitchFamily="34" charset="0"/>
        </a:defRPr>
      </a:lvl8pPr>
      <a:lvl9pPr marL="1828800" algn="l" rtl="0" fontAlgn="base">
        <a:spcBef>
          <a:spcPct val="0"/>
        </a:spcBef>
        <a:spcAft>
          <a:spcPct val="0"/>
        </a:spcAft>
        <a:defRPr sz="3200" b="1">
          <a:solidFill>
            <a:schemeClr val="tx2"/>
          </a:solidFill>
          <a:latin typeface="Arial" pitchFamily="34" charset="0"/>
        </a:defRPr>
      </a:lvl9pPr>
    </p:titleStyle>
    <p:bodyStyle>
      <a:lvl1pPr marL="234950" indent="-234950" algn="l" rtl="0" fontAlgn="base">
        <a:lnSpc>
          <a:spcPct val="90000"/>
        </a:lnSpc>
        <a:spcBef>
          <a:spcPct val="0"/>
        </a:spcBef>
        <a:spcAft>
          <a:spcPct val="25000"/>
        </a:spcAft>
        <a:buClr>
          <a:schemeClr val="tx2"/>
        </a:buClr>
        <a:buSzPct val="75000"/>
        <a:buFont typeface="Arial Unicode MS" pitchFamily="34" charset="-128"/>
        <a:buChar char="￭"/>
        <a:defRPr sz="2800">
          <a:solidFill>
            <a:schemeClr val="tx1"/>
          </a:solidFill>
          <a:latin typeface="+mn-lt"/>
          <a:ea typeface="+mn-ea"/>
          <a:cs typeface="+mn-cs"/>
        </a:defRPr>
      </a:lvl1pPr>
      <a:lvl2pPr marL="584200" indent="-234950" algn="l" rtl="0" fontAlgn="base">
        <a:lnSpc>
          <a:spcPct val="95000"/>
        </a:lnSpc>
        <a:spcBef>
          <a:spcPct val="0"/>
        </a:spcBef>
        <a:spcAft>
          <a:spcPct val="20000"/>
        </a:spcAft>
        <a:buClr>
          <a:schemeClr val="bg1"/>
        </a:buClr>
        <a:buSzPct val="75000"/>
        <a:buFont typeface="Arial Unicode MS" pitchFamily="34" charset="-128"/>
        <a:buChar char="￭"/>
        <a:defRPr sz="2600">
          <a:solidFill>
            <a:schemeClr val="tx1"/>
          </a:solidFill>
          <a:latin typeface="+mn-lt"/>
        </a:defRPr>
      </a:lvl2pPr>
      <a:lvl3pPr marL="927100" indent="-228600" algn="l" rtl="0" fontAlgn="base">
        <a:lnSpc>
          <a:spcPct val="95000"/>
        </a:lnSpc>
        <a:spcBef>
          <a:spcPct val="0"/>
        </a:spcBef>
        <a:spcAft>
          <a:spcPct val="20000"/>
        </a:spcAft>
        <a:buClr>
          <a:schemeClr val="bg1"/>
        </a:buClr>
        <a:buSzPct val="75000"/>
        <a:buFont typeface="Arial Unicode MS" pitchFamily="34" charset="-128"/>
        <a:buChar char="￭"/>
        <a:defRPr sz="2400">
          <a:solidFill>
            <a:schemeClr val="tx1"/>
          </a:solidFill>
          <a:latin typeface="+mn-lt"/>
        </a:defRPr>
      </a:lvl3pPr>
      <a:lvl4pPr marL="1270000" indent="-228600" algn="l" rtl="0" fontAlgn="base">
        <a:spcBef>
          <a:spcPct val="5000"/>
        </a:spcBef>
        <a:spcAft>
          <a:spcPct val="10000"/>
        </a:spcAft>
        <a:buClr>
          <a:schemeClr val="bg1"/>
        </a:buClr>
        <a:buSzPct val="75000"/>
        <a:buFont typeface="Arial Unicode MS" pitchFamily="34" charset="-128"/>
        <a:buChar char="￭"/>
        <a:defRPr sz="2200">
          <a:solidFill>
            <a:schemeClr val="tx1"/>
          </a:solidFill>
          <a:latin typeface="+mn-lt"/>
        </a:defRPr>
      </a:lvl4pPr>
      <a:lvl5pPr marL="16129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5pPr>
      <a:lvl6pPr marL="20701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6pPr>
      <a:lvl7pPr marL="25273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7pPr>
      <a:lvl8pPr marL="29845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8pPr>
      <a:lvl9pPr marL="34417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file:///C:\NRPortbl\US_ACTIVE\BAGLEYRE\44505915_1.pptx#-1,1,Litigation Lessons and Other Points of Interest from Patriot Coal Corporation's Venue Hearing"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txBox="1">
            <a:spLocks noChangeArrowheads="1"/>
          </p:cNvSpPr>
          <p:nvPr/>
        </p:nvSpPr>
        <p:spPr bwMode="auto">
          <a:xfrm>
            <a:off x="304801" y="914400"/>
            <a:ext cx="8510588"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234950" indent="-234950" algn="l" rtl="0" fontAlgn="base">
              <a:lnSpc>
                <a:spcPct val="90000"/>
              </a:lnSpc>
              <a:spcBef>
                <a:spcPct val="0"/>
              </a:spcBef>
              <a:spcAft>
                <a:spcPct val="25000"/>
              </a:spcAft>
              <a:buClr>
                <a:schemeClr val="tx2"/>
              </a:buClr>
              <a:buSzPct val="75000"/>
              <a:buFont typeface="Arial Unicode MS" pitchFamily="34" charset="-128"/>
              <a:buChar char="￭"/>
              <a:defRPr sz="2800">
                <a:solidFill>
                  <a:schemeClr val="tx1"/>
                </a:solidFill>
                <a:latin typeface="+mn-lt"/>
                <a:ea typeface="+mn-ea"/>
                <a:cs typeface="+mn-cs"/>
              </a:defRPr>
            </a:lvl1pPr>
            <a:lvl2pPr marL="584200" indent="-234950" algn="l" rtl="0" fontAlgn="base">
              <a:lnSpc>
                <a:spcPct val="95000"/>
              </a:lnSpc>
              <a:spcBef>
                <a:spcPct val="0"/>
              </a:spcBef>
              <a:spcAft>
                <a:spcPct val="20000"/>
              </a:spcAft>
              <a:buClr>
                <a:schemeClr val="bg1"/>
              </a:buClr>
              <a:buSzPct val="75000"/>
              <a:buFont typeface="Arial Unicode MS" pitchFamily="34" charset="-128"/>
              <a:buChar char="￭"/>
              <a:defRPr sz="2600">
                <a:solidFill>
                  <a:schemeClr val="tx1"/>
                </a:solidFill>
                <a:latin typeface="+mn-lt"/>
              </a:defRPr>
            </a:lvl2pPr>
            <a:lvl3pPr marL="927100" indent="-228600" algn="l" rtl="0" fontAlgn="base">
              <a:lnSpc>
                <a:spcPct val="95000"/>
              </a:lnSpc>
              <a:spcBef>
                <a:spcPct val="0"/>
              </a:spcBef>
              <a:spcAft>
                <a:spcPct val="20000"/>
              </a:spcAft>
              <a:buClr>
                <a:schemeClr val="bg1"/>
              </a:buClr>
              <a:buSzPct val="75000"/>
              <a:buFont typeface="Arial Unicode MS" pitchFamily="34" charset="-128"/>
              <a:buChar char="￭"/>
              <a:defRPr sz="2400">
                <a:solidFill>
                  <a:schemeClr val="tx1"/>
                </a:solidFill>
                <a:latin typeface="+mn-lt"/>
              </a:defRPr>
            </a:lvl3pPr>
            <a:lvl4pPr marL="1270000" indent="-228600" algn="l" rtl="0" fontAlgn="base">
              <a:spcBef>
                <a:spcPct val="5000"/>
              </a:spcBef>
              <a:spcAft>
                <a:spcPct val="10000"/>
              </a:spcAft>
              <a:buClr>
                <a:schemeClr val="bg1"/>
              </a:buClr>
              <a:buSzPct val="75000"/>
              <a:buFont typeface="Arial Unicode MS" pitchFamily="34" charset="-128"/>
              <a:buChar char="￭"/>
              <a:defRPr sz="2200">
                <a:solidFill>
                  <a:schemeClr val="tx1"/>
                </a:solidFill>
                <a:latin typeface="+mn-lt"/>
              </a:defRPr>
            </a:lvl4pPr>
            <a:lvl5pPr marL="16129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5pPr>
            <a:lvl6pPr marL="20701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6pPr>
            <a:lvl7pPr marL="25273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7pPr>
            <a:lvl8pPr marL="29845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8pPr>
            <a:lvl9pPr marL="34417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9pPr>
          </a:lstStyle>
          <a:p>
            <a:pPr marL="0" indent="0" algn="ctr">
              <a:lnSpc>
                <a:spcPct val="100000"/>
              </a:lnSpc>
              <a:spcAft>
                <a:spcPts val="600"/>
              </a:spcAft>
              <a:buFont typeface="Arial Unicode MS" pitchFamily="34" charset="-128"/>
              <a:buNone/>
            </a:pPr>
            <a:r>
              <a:rPr lang="en-US" sz="1400" b="1" kern="0" dirty="0" smtClean="0">
                <a:cs typeface="Times New Roman" panose="02020603050405020304" pitchFamily="18" charset="0"/>
              </a:rPr>
              <a:t>“HOME FIELD ADVANTAGE”</a:t>
            </a:r>
          </a:p>
          <a:p>
            <a:pPr marL="0" indent="0" algn="ctr">
              <a:lnSpc>
                <a:spcPct val="100000"/>
              </a:lnSpc>
              <a:spcAft>
                <a:spcPts val="1200"/>
              </a:spcAft>
              <a:buFont typeface="Arial Unicode MS" pitchFamily="34" charset="-128"/>
              <a:buNone/>
            </a:pPr>
            <a:r>
              <a:rPr lang="en-US" sz="1400" b="1" kern="0" dirty="0" smtClean="0">
                <a:cs typeface="Times New Roman" panose="02020603050405020304" pitchFamily="18" charset="0"/>
              </a:rPr>
              <a:t> VENUE LITIGATION LESSONS FROM </a:t>
            </a:r>
            <a:r>
              <a:rPr lang="en-US" sz="1400" b="1" i="1" kern="0" dirty="0" smtClean="0">
                <a:cs typeface="Times New Roman" panose="02020603050405020304" pitchFamily="18" charset="0"/>
              </a:rPr>
              <a:t>PATRIOT COAL </a:t>
            </a:r>
            <a:r>
              <a:rPr lang="en-US" sz="1400" b="1" kern="0" dirty="0" smtClean="0">
                <a:cs typeface="Times New Roman" panose="02020603050405020304" pitchFamily="18" charset="0"/>
              </a:rPr>
              <a:t>AND </a:t>
            </a:r>
            <a:r>
              <a:rPr lang="en-US" sz="1400" b="1" i="1" kern="0" dirty="0" smtClean="0">
                <a:cs typeface="Times New Roman" panose="02020603050405020304" pitchFamily="18" charset="0"/>
              </a:rPr>
              <a:t>EFH</a:t>
            </a:r>
            <a:endParaRPr lang="en-US" sz="1400" kern="0" dirty="0" smtClean="0">
              <a:cs typeface="Times New Roman" panose="02020603050405020304" pitchFamily="18" charset="0"/>
            </a:endParaRPr>
          </a:p>
          <a:p>
            <a:pPr marL="0" indent="0" algn="ctr">
              <a:buFont typeface="Arial Unicode MS" pitchFamily="34" charset="-128"/>
              <a:buNone/>
            </a:pPr>
            <a:endParaRPr lang="en-US" sz="1200" b="1" kern="0" dirty="0" smtClean="0">
              <a:cs typeface="Times New Roman" panose="02020603050405020304" pitchFamily="18" charset="0"/>
            </a:endParaRPr>
          </a:p>
          <a:p>
            <a:pPr marL="0" indent="0" algn="ctr">
              <a:buFont typeface="Arial Unicode MS" pitchFamily="34" charset="-128"/>
              <a:buNone/>
            </a:pPr>
            <a:r>
              <a:rPr lang="en-US" sz="1200" b="1" kern="0" dirty="0" smtClean="0">
                <a:cs typeface="Times New Roman" panose="02020603050405020304" pitchFamily="18" charset="0"/>
              </a:rPr>
              <a:t>MARTIN A. SOSLAND</a:t>
            </a:r>
            <a:endParaRPr lang="en-US" sz="1200" kern="0" dirty="0" smtClean="0">
              <a:cs typeface="Times New Roman" panose="02020603050405020304" pitchFamily="18" charset="0"/>
            </a:endParaRPr>
          </a:p>
          <a:p>
            <a:pPr marL="0" indent="0" algn="ctr">
              <a:buFont typeface="Arial Unicode MS" pitchFamily="34" charset="-128"/>
              <a:buNone/>
            </a:pPr>
            <a:r>
              <a:rPr lang="en-US" sz="1200" kern="0" dirty="0" smtClean="0">
                <a:cs typeface="Times New Roman" panose="02020603050405020304" pitchFamily="18" charset="0"/>
              </a:rPr>
              <a:t>Weil, </a:t>
            </a:r>
            <a:r>
              <a:rPr lang="en-US" sz="1200" kern="0" dirty="0" err="1" smtClean="0">
                <a:cs typeface="Times New Roman" panose="02020603050405020304" pitchFamily="18" charset="0"/>
              </a:rPr>
              <a:t>Gotshal</a:t>
            </a:r>
            <a:r>
              <a:rPr lang="en-US" sz="1200" kern="0" dirty="0" smtClean="0">
                <a:cs typeface="Times New Roman" panose="02020603050405020304" pitchFamily="18" charset="0"/>
              </a:rPr>
              <a:t> &amp; </a:t>
            </a:r>
            <a:r>
              <a:rPr lang="en-US" sz="1200" kern="0" dirty="0" err="1" smtClean="0">
                <a:cs typeface="Times New Roman" panose="02020603050405020304" pitchFamily="18" charset="0"/>
              </a:rPr>
              <a:t>Manges</a:t>
            </a:r>
            <a:r>
              <a:rPr lang="en-US" sz="1200" kern="0" dirty="0" smtClean="0">
                <a:cs typeface="Times New Roman" panose="02020603050405020304" pitchFamily="18" charset="0"/>
              </a:rPr>
              <a:t> LLP</a:t>
            </a:r>
          </a:p>
          <a:p>
            <a:pPr marL="0" indent="0" algn="ctr">
              <a:buFont typeface="Arial Unicode MS" pitchFamily="34" charset="-128"/>
              <a:buNone/>
            </a:pPr>
            <a:r>
              <a:rPr lang="en-US" sz="1200" kern="0" dirty="0" smtClean="0">
                <a:cs typeface="Times New Roman" panose="02020603050405020304" pitchFamily="18" charset="0"/>
              </a:rPr>
              <a:t>200 Crescent Court, Suite 300</a:t>
            </a:r>
          </a:p>
          <a:p>
            <a:pPr marL="0" indent="0" algn="ctr">
              <a:buFont typeface="Arial Unicode MS" pitchFamily="34" charset="-128"/>
              <a:buNone/>
            </a:pPr>
            <a:r>
              <a:rPr lang="en-US" sz="1200" kern="0" dirty="0" smtClean="0">
                <a:cs typeface="Times New Roman" panose="02020603050405020304" pitchFamily="18" charset="0"/>
              </a:rPr>
              <a:t>Dallas, TX 75201</a:t>
            </a:r>
          </a:p>
          <a:p>
            <a:pPr marL="0" indent="0" algn="ctr">
              <a:buFont typeface="Arial Unicode MS" pitchFamily="34" charset="-128"/>
              <a:buNone/>
            </a:pPr>
            <a:r>
              <a:rPr lang="en-US" sz="1200" kern="0" dirty="0" smtClean="0">
                <a:cs typeface="Times New Roman" panose="02020603050405020304" pitchFamily="18" charset="0"/>
              </a:rPr>
              <a:t>(214) 746-7730</a:t>
            </a:r>
          </a:p>
          <a:p>
            <a:pPr marL="0" indent="0">
              <a:buFont typeface="Arial Unicode MS" pitchFamily="34" charset="-128"/>
              <a:buNone/>
            </a:pPr>
            <a:r>
              <a:rPr lang="en-US" sz="1400" kern="0" dirty="0" smtClean="0">
                <a:cs typeface="Times New Roman" panose="02020603050405020304" pitchFamily="18" charset="0"/>
              </a:rPr>
              <a:t> </a:t>
            </a:r>
            <a:endParaRPr lang="en-US" sz="1200" kern="0" dirty="0" smtClean="0">
              <a:cs typeface="Times New Roman" panose="02020603050405020304" pitchFamily="18" charset="0"/>
            </a:endParaRPr>
          </a:p>
          <a:p>
            <a:pPr marL="0" indent="0" algn="ctr">
              <a:buFont typeface="Arial Unicode MS" pitchFamily="34" charset="-128"/>
              <a:buNone/>
            </a:pPr>
            <a:r>
              <a:rPr lang="en-US" sz="1200" b="1" kern="0" dirty="0" smtClean="0">
                <a:cs typeface="Times New Roman" panose="02020603050405020304" pitchFamily="18" charset="0"/>
              </a:rPr>
              <a:t>STEPHEN M. PEZANOSKY</a:t>
            </a:r>
            <a:endParaRPr lang="en-US" sz="1200" kern="0" dirty="0" smtClean="0">
              <a:cs typeface="Times New Roman" panose="02020603050405020304" pitchFamily="18" charset="0"/>
            </a:endParaRPr>
          </a:p>
          <a:p>
            <a:pPr marL="0" indent="0" algn="ctr">
              <a:buFont typeface="Arial Unicode MS" pitchFamily="34" charset="-128"/>
              <a:buNone/>
            </a:pPr>
            <a:r>
              <a:rPr lang="en-US" sz="1200" kern="0" dirty="0" smtClean="0">
                <a:cs typeface="Times New Roman" panose="02020603050405020304" pitchFamily="18" charset="0"/>
              </a:rPr>
              <a:t>Haynes and Boone, LLP</a:t>
            </a:r>
          </a:p>
          <a:p>
            <a:pPr marL="0" indent="0" algn="ctr">
              <a:buFont typeface="Arial Unicode MS" pitchFamily="34" charset="-128"/>
              <a:buNone/>
            </a:pPr>
            <a:r>
              <a:rPr lang="en-US" sz="1200" kern="0" dirty="0" smtClean="0">
                <a:cs typeface="Times New Roman" panose="02020603050405020304" pitchFamily="18" charset="0"/>
              </a:rPr>
              <a:t>201 Main Street, Suite 2200</a:t>
            </a:r>
          </a:p>
          <a:p>
            <a:pPr marL="0" indent="0" algn="ctr">
              <a:buFont typeface="Arial Unicode MS" pitchFamily="34" charset="-128"/>
              <a:buNone/>
            </a:pPr>
            <a:r>
              <a:rPr lang="en-US" sz="1200" kern="0" dirty="0" smtClean="0">
                <a:cs typeface="Times New Roman" panose="02020603050405020304" pitchFamily="18" charset="0"/>
              </a:rPr>
              <a:t>Fort Worth, TX 76102</a:t>
            </a:r>
          </a:p>
          <a:p>
            <a:pPr marL="0" indent="0" algn="ctr">
              <a:buFont typeface="Arial Unicode MS" pitchFamily="34" charset="-128"/>
              <a:buNone/>
            </a:pPr>
            <a:r>
              <a:rPr lang="en-US" sz="1200" kern="0" dirty="0" smtClean="0">
                <a:cs typeface="Times New Roman" panose="02020603050405020304" pitchFamily="18" charset="0"/>
              </a:rPr>
              <a:t>(817) 347-6601</a:t>
            </a:r>
          </a:p>
          <a:p>
            <a:pPr marL="0" indent="0">
              <a:buFont typeface="Arial Unicode MS" pitchFamily="34" charset="-128"/>
              <a:buNone/>
            </a:pPr>
            <a:r>
              <a:rPr lang="en-US" sz="1400" kern="0" dirty="0" smtClean="0">
                <a:cs typeface="Times New Roman" panose="02020603050405020304" pitchFamily="18" charset="0"/>
              </a:rPr>
              <a:t> </a:t>
            </a:r>
            <a:endParaRPr lang="en-US" sz="1200" kern="0" dirty="0" smtClean="0">
              <a:cs typeface="Times New Roman" panose="02020603050405020304" pitchFamily="18" charset="0"/>
            </a:endParaRPr>
          </a:p>
          <a:p>
            <a:pPr marL="0" indent="0" algn="ctr">
              <a:buFont typeface="Arial Unicode MS" pitchFamily="34" charset="-128"/>
              <a:buNone/>
            </a:pPr>
            <a:r>
              <a:rPr lang="en-US" sz="1200" b="1" kern="0" dirty="0" smtClean="0">
                <a:cs typeface="Times New Roman" panose="02020603050405020304" pitchFamily="18" charset="0"/>
              </a:rPr>
              <a:t>J. MICHAEL </a:t>
            </a:r>
            <a:r>
              <a:rPr lang="en-US" sz="1200" b="1" kern="0" dirty="0" err="1" smtClean="0">
                <a:cs typeface="Times New Roman" panose="02020603050405020304" pitchFamily="18" charset="0"/>
              </a:rPr>
              <a:t>McBRIDE</a:t>
            </a:r>
            <a:endParaRPr lang="en-US" sz="1200" kern="0" dirty="0" smtClean="0">
              <a:cs typeface="Times New Roman" panose="02020603050405020304" pitchFamily="18" charset="0"/>
            </a:endParaRPr>
          </a:p>
          <a:p>
            <a:pPr marL="0" indent="0" algn="ctr">
              <a:buFont typeface="Arial Unicode MS" pitchFamily="34" charset="-128"/>
              <a:buNone/>
            </a:pPr>
            <a:r>
              <a:rPr lang="en-US" sz="1200" kern="0" dirty="0" smtClean="0">
                <a:cs typeface="Times New Roman" panose="02020603050405020304" pitchFamily="18" charset="0"/>
              </a:rPr>
              <a:t>J. Michael McBride, PC</a:t>
            </a:r>
          </a:p>
          <a:p>
            <a:pPr marL="0" indent="0" algn="ctr">
              <a:buFont typeface="Arial Unicode MS" pitchFamily="34" charset="-128"/>
              <a:buNone/>
            </a:pPr>
            <a:r>
              <a:rPr lang="en-US" sz="1200" kern="0" dirty="0" smtClean="0">
                <a:cs typeface="Times New Roman" panose="02020603050405020304" pitchFamily="18" charset="0"/>
              </a:rPr>
              <a:t>6300 </a:t>
            </a:r>
            <a:r>
              <a:rPr lang="en-US" sz="1200" kern="0" dirty="0" err="1" smtClean="0">
                <a:cs typeface="Times New Roman" panose="02020603050405020304" pitchFamily="18" charset="0"/>
              </a:rPr>
              <a:t>Ridglea</a:t>
            </a:r>
            <a:r>
              <a:rPr lang="en-US" sz="1200" kern="0" dirty="0" smtClean="0">
                <a:cs typeface="Times New Roman" panose="02020603050405020304" pitchFamily="18" charset="0"/>
              </a:rPr>
              <a:t> Place, Suite 101</a:t>
            </a:r>
          </a:p>
          <a:p>
            <a:pPr marL="0" indent="0" algn="ctr">
              <a:buFont typeface="Arial Unicode MS" pitchFamily="34" charset="-128"/>
              <a:buNone/>
            </a:pPr>
            <a:r>
              <a:rPr lang="en-US" sz="1200" kern="0" dirty="0" smtClean="0">
                <a:cs typeface="Times New Roman" panose="02020603050405020304" pitchFamily="18" charset="0"/>
              </a:rPr>
              <a:t>Fort Worth, TX 76116</a:t>
            </a:r>
          </a:p>
          <a:p>
            <a:pPr marL="0" indent="0" algn="ctr">
              <a:buFont typeface="Arial Unicode MS" pitchFamily="34" charset="-128"/>
              <a:buNone/>
            </a:pPr>
            <a:r>
              <a:rPr lang="en-US" sz="1200" kern="0" dirty="0" smtClean="0">
                <a:cs typeface="Times New Roman" panose="02020603050405020304" pitchFamily="18" charset="0"/>
              </a:rPr>
              <a:t>(817) 877-1797</a:t>
            </a:r>
            <a:endParaRPr lang="en-US" sz="1400" kern="0" dirty="0" smtClean="0">
              <a:cs typeface="Times New Roman" panose="02020603050405020304" pitchFamily="18" charset="0"/>
              <a:hlinkClick r:id="rId2" action="ppaction://hlinkpres?slideindex=1&amp;slidetitle=Litigation Lessons and Other Points of Interest from Patriot Coal Corporation's Venue Hearing"/>
            </a:endParaRPr>
          </a:p>
          <a:p>
            <a:pPr marL="0" indent="0">
              <a:buFont typeface="Arial Unicode MS" pitchFamily="34" charset="-128"/>
              <a:buNone/>
            </a:pPr>
            <a:endParaRPr lang="en-US" sz="1400" kern="0" dirty="0" smtClean="0">
              <a:cs typeface="Times New Roman" panose="02020603050405020304" pitchFamily="18" charset="0"/>
            </a:endParaRPr>
          </a:p>
          <a:p>
            <a:pPr marL="0" indent="0" algn="ctr">
              <a:buFont typeface="Arial Unicode MS" pitchFamily="34" charset="-128"/>
              <a:buNone/>
            </a:pPr>
            <a:r>
              <a:rPr lang="en-US" sz="1000" b="1" kern="0" dirty="0" smtClean="0">
                <a:cs typeface="Times New Roman" panose="02020603050405020304" pitchFamily="18" charset="0"/>
              </a:rPr>
              <a:t>2014 Northern District of Texas</a:t>
            </a:r>
            <a:endParaRPr lang="en-US" sz="1000" kern="0" dirty="0" smtClean="0">
              <a:cs typeface="Times New Roman" panose="02020603050405020304" pitchFamily="18" charset="0"/>
            </a:endParaRPr>
          </a:p>
          <a:p>
            <a:pPr marL="0" indent="0" algn="ctr">
              <a:buFont typeface="Arial Unicode MS" pitchFamily="34" charset="-128"/>
              <a:buNone/>
            </a:pPr>
            <a:r>
              <a:rPr lang="en-US" sz="1000" b="1" kern="0" dirty="0" smtClean="0">
                <a:cs typeface="Times New Roman" panose="02020603050405020304" pitchFamily="18" charset="0"/>
              </a:rPr>
              <a:t>Bankruptcy Bench/Bar Conference</a:t>
            </a:r>
            <a:endParaRPr lang="en-US" sz="1000" kern="0" dirty="0" smtClean="0">
              <a:cs typeface="Times New Roman" panose="02020603050405020304" pitchFamily="18" charset="0"/>
            </a:endParaRPr>
          </a:p>
          <a:p>
            <a:pPr marL="0" indent="0" algn="ctr">
              <a:buFont typeface="Arial Unicode MS" pitchFamily="34" charset="-128"/>
              <a:buNone/>
            </a:pPr>
            <a:r>
              <a:rPr lang="en-US" sz="1000" b="1" kern="0" dirty="0" smtClean="0">
                <a:cs typeface="Times New Roman" panose="02020603050405020304" pitchFamily="18" charset="0"/>
              </a:rPr>
              <a:t>June 20, 2014</a:t>
            </a:r>
            <a:endParaRPr lang="en-US" sz="1000" kern="0" dirty="0" smtClean="0">
              <a:cs typeface="Times New Roman" panose="02020603050405020304" pitchFamily="18" charset="0"/>
            </a:endParaRPr>
          </a:p>
          <a:p>
            <a:pPr marL="0" indent="0" algn="ctr">
              <a:buFont typeface="Arial Unicode MS" pitchFamily="34" charset="-128"/>
              <a:buNone/>
            </a:pPr>
            <a:r>
              <a:rPr lang="en-US" sz="1000" b="1" kern="0" dirty="0" smtClean="0">
                <a:cs typeface="Times New Roman" panose="02020603050405020304" pitchFamily="18" charset="0"/>
              </a:rPr>
              <a:t>Dallas, TX</a:t>
            </a:r>
            <a:endParaRPr lang="en-US" sz="1000" kern="0" dirty="0" smtClean="0">
              <a:cs typeface="Times New Roman" panose="02020603050405020304" pitchFamily="18" charset="0"/>
            </a:endParaRPr>
          </a:p>
          <a:p>
            <a:pPr marL="0" indent="0" algn="ctr">
              <a:buFont typeface="Arial Unicode MS" pitchFamily="34" charset="-128"/>
              <a:buNone/>
            </a:pPr>
            <a:endParaRPr lang="en-US" sz="2000" kern="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60231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Patriot Coal </a:t>
            </a:r>
            <a:r>
              <a:rPr lang="en-US" dirty="0" smtClean="0"/>
              <a:t>Corp. – Background (cont’d)</a:t>
            </a:r>
            <a:endParaRPr lang="en-US" dirty="0"/>
          </a:p>
        </p:txBody>
      </p:sp>
      <p:sp>
        <p:nvSpPr>
          <p:cNvPr id="11265" name="Rectangle 1"/>
          <p:cNvSpPr>
            <a:spLocks noGrp="1" noChangeArrowheads="1"/>
          </p:cNvSpPr>
          <p:nvPr>
            <p:ph type="body" idx="4294967295"/>
          </p:nvPr>
        </p:nvSpPr>
        <p:spPr bwMode="auto">
          <a:xfrm>
            <a:off x="304801" y="1600200"/>
            <a:ext cx="8510588" cy="5029200"/>
          </a:xfrm>
          <a:prstGeom prst="rect">
            <a:avLst/>
          </a:prstGeom>
        </p:spPr>
        <p:txBody>
          <a:bodyPr lIns="0"/>
          <a:lstStyle/>
          <a:p>
            <a:r>
              <a:rPr lang="en-US" b="1" dirty="0" smtClean="0"/>
              <a:t>Headquarters</a:t>
            </a:r>
          </a:p>
          <a:p>
            <a:pPr lvl="1"/>
            <a:r>
              <a:rPr lang="en-US" dirty="0" smtClean="0"/>
              <a:t>- St. Louis</a:t>
            </a:r>
          </a:p>
          <a:p>
            <a:r>
              <a:rPr lang="en-US" b="1" dirty="0" smtClean="0"/>
              <a:t>Operations</a:t>
            </a:r>
          </a:p>
          <a:p>
            <a:pPr lvl="1"/>
            <a:r>
              <a:rPr lang="en-US" dirty="0" smtClean="0"/>
              <a:t>- Of 12 active mining complexes, 9 are in West Virginia and 3 are in Kentucky.</a:t>
            </a:r>
          </a:p>
          <a:p>
            <a:r>
              <a:rPr lang="en-US" b="1" dirty="0" smtClean="0"/>
              <a:t>Employees</a:t>
            </a:r>
          </a:p>
          <a:p>
            <a:pPr lvl="1"/>
            <a:r>
              <a:rPr lang="en-US" dirty="0" smtClean="0"/>
              <a:t>- Employees include miners, engineers, truck drivers, mechanics, electricians, administrative support staff, managers, </a:t>
            </a:r>
            <a:r>
              <a:rPr lang="en-US" dirty="0" smtClean="0"/>
              <a:t>directors, </a:t>
            </a:r>
            <a:r>
              <a:rPr lang="en-US" dirty="0" smtClean="0"/>
              <a:t>and executives.</a:t>
            </a:r>
          </a:p>
          <a:p>
            <a:pPr lvl="1"/>
            <a:r>
              <a:rPr lang="en-US" dirty="0" smtClean="0"/>
              <a:t>- 42% are unionized (compared to an average of 11.4% in the industry).</a:t>
            </a:r>
          </a:p>
          <a:p>
            <a:endParaRPr lang="en-US" dirty="0"/>
          </a:p>
          <a:p>
            <a:endParaRPr lang="en-US" dirty="0"/>
          </a:p>
          <a:p>
            <a:endParaRPr lang="en-US" dirty="0"/>
          </a:p>
        </p:txBody>
      </p:sp>
    </p:spTree>
    <p:extLst>
      <p:ext uri="{BB962C8B-B14F-4D97-AF65-F5344CB8AC3E}">
        <p14:creationId xmlns:p14="http://schemas.microsoft.com/office/powerpoint/2010/main" val="28494969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Patriot Coal </a:t>
            </a:r>
            <a:r>
              <a:rPr lang="en-US" dirty="0" smtClean="0"/>
              <a:t>Corp. – Background (cont’d)</a:t>
            </a:r>
            <a:endParaRPr lang="en-US" dirty="0"/>
          </a:p>
        </p:txBody>
      </p:sp>
      <p:sp>
        <p:nvSpPr>
          <p:cNvPr id="11265" name="Rectangle 1"/>
          <p:cNvSpPr>
            <a:spLocks noGrp="1" noChangeArrowheads="1"/>
          </p:cNvSpPr>
          <p:nvPr>
            <p:ph type="body" idx="4294967295"/>
          </p:nvPr>
        </p:nvSpPr>
        <p:spPr bwMode="auto">
          <a:xfrm>
            <a:off x="304801" y="1600200"/>
            <a:ext cx="8510588" cy="5029200"/>
          </a:xfrm>
          <a:prstGeom prst="rect">
            <a:avLst/>
          </a:prstGeom>
        </p:spPr>
        <p:txBody>
          <a:bodyPr lIns="0"/>
          <a:lstStyle/>
          <a:p>
            <a:r>
              <a:rPr lang="en-US" b="1" dirty="0" smtClean="0"/>
              <a:t>Assets</a:t>
            </a:r>
          </a:p>
          <a:p>
            <a:pPr lvl="1"/>
            <a:r>
              <a:rPr lang="en-US" dirty="0" smtClean="0"/>
              <a:t>- The Debtors own or lease coal reserves, surface property and other real estate interests in many states, including Illinois, Indiana, Kentucky, Missouri, Ohio, </a:t>
            </a:r>
            <a:r>
              <a:rPr lang="en-US" dirty="0" smtClean="0"/>
              <a:t>Pennsylvania, </a:t>
            </a:r>
            <a:r>
              <a:rPr lang="en-US" dirty="0" smtClean="0"/>
              <a:t>and West </a:t>
            </a:r>
            <a:r>
              <a:rPr lang="en-US" dirty="0" smtClean="0"/>
              <a:t>Virginia.</a:t>
            </a:r>
            <a:endParaRPr lang="en-US" dirty="0" smtClean="0"/>
          </a:p>
          <a:p>
            <a:r>
              <a:rPr lang="en-US" b="1" dirty="0" smtClean="0"/>
              <a:t>Customers</a:t>
            </a:r>
          </a:p>
          <a:p>
            <a:pPr lvl="1"/>
            <a:r>
              <a:rPr lang="en-US" dirty="0" smtClean="0"/>
              <a:t>- Geographically dispersed customers:  Patriot sells metallurgical and thermal coal to steel mills and electricity generators on 5 continents and in at least 15 </a:t>
            </a:r>
            <a:r>
              <a:rPr lang="en-US" dirty="0" smtClean="0"/>
              <a:t>states.</a:t>
            </a:r>
            <a:endParaRPr lang="en-US" dirty="0" smtClean="0"/>
          </a:p>
          <a:p>
            <a:pPr lvl="1"/>
            <a:r>
              <a:rPr lang="en-US" dirty="0" smtClean="0"/>
              <a:t>- 78% of coal sales in 2011 were pursuant to long-term coal supply </a:t>
            </a:r>
            <a:r>
              <a:rPr lang="en-US" dirty="0" smtClean="0"/>
              <a:t>agreements.</a:t>
            </a:r>
            <a:endParaRPr lang="en-US" dirty="0" smtClean="0"/>
          </a:p>
          <a:p>
            <a:endParaRPr lang="en-US" dirty="0"/>
          </a:p>
          <a:p>
            <a:endParaRPr lang="en-US" dirty="0"/>
          </a:p>
          <a:p>
            <a:endParaRPr lang="en-US" dirty="0"/>
          </a:p>
        </p:txBody>
      </p:sp>
    </p:spTree>
    <p:extLst>
      <p:ext uri="{BB962C8B-B14F-4D97-AF65-F5344CB8AC3E}">
        <p14:creationId xmlns:p14="http://schemas.microsoft.com/office/powerpoint/2010/main" val="471002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Patriot Coal </a:t>
            </a:r>
            <a:r>
              <a:rPr lang="en-US" dirty="0" smtClean="0"/>
              <a:t>Corp. – Background (cont’d)</a:t>
            </a:r>
            <a:endParaRPr lang="en-US" dirty="0"/>
          </a:p>
        </p:txBody>
      </p:sp>
      <p:sp>
        <p:nvSpPr>
          <p:cNvPr id="11265" name="Rectangle 1"/>
          <p:cNvSpPr>
            <a:spLocks noGrp="1" noChangeArrowheads="1"/>
          </p:cNvSpPr>
          <p:nvPr>
            <p:ph type="body" idx="4294967295"/>
          </p:nvPr>
        </p:nvSpPr>
        <p:spPr bwMode="auto">
          <a:xfrm>
            <a:off x="304801" y="1447800"/>
            <a:ext cx="8510588" cy="5029200"/>
          </a:xfrm>
          <a:prstGeom prst="rect">
            <a:avLst/>
          </a:prstGeom>
        </p:spPr>
        <p:txBody>
          <a:bodyPr lIns="0"/>
          <a:lstStyle/>
          <a:p>
            <a:r>
              <a:rPr lang="en-US" sz="1800" b="1" dirty="0" smtClean="0"/>
              <a:t>Creditors</a:t>
            </a:r>
            <a:r>
              <a:rPr lang="en-US" sz="1800" dirty="0" smtClean="0"/>
              <a:t> include, among others</a:t>
            </a:r>
          </a:p>
          <a:p>
            <a:pPr lvl="1">
              <a:spcAft>
                <a:spcPts val="1800"/>
              </a:spcAft>
            </a:pPr>
            <a:r>
              <a:rPr lang="en-US" sz="1800" dirty="0" smtClean="0"/>
              <a:t>- $802m DIP, with agents for both facilities located in </a:t>
            </a:r>
            <a:r>
              <a:rPr lang="en-US" sz="1800" dirty="0" smtClean="0"/>
              <a:t>NYC.</a:t>
            </a:r>
            <a:endParaRPr lang="en-US" sz="1800" dirty="0" smtClean="0"/>
          </a:p>
          <a:p>
            <a:pPr lvl="1"/>
            <a:r>
              <a:rPr lang="en-US" sz="1800" dirty="0" smtClean="0"/>
              <a:t>- Approximately $360m drawn on prepetition secured facilities, which was rolled up in the </a:t>
            </a:r>
            <a:r>
              <a:rPr lang="en-US" sz="1800" dirty="0" smtClean="0"/>
              <a:t>DIP.</a:t>
            </a:r>
            <a:endParaRPr lang="en-US" sz="1800" dirty="0" smtClean="0"/>
          </a:p>
          <a:p>
            <a:pPr lvl="2">
              <a:spcAft>
                <a:spcPts val="1800"/>
              </a:spcAft>
            </a:pPr>
            <a:r>
              <a:rPr lang="en-US" sz="1800" dirty="0" smtClean="0"/>
              <a:t>- Prepetition agent has an office in </a:t>
            </a:r>
            <a:r>
              <a:rPr lang="en-US" sz="1800" dirty="0" smtClean="0"/>
              <a:t>NYC.</a:t>
            </a:r>
            <a:endParaRPr lang="en-US" sz="1800" dirty="0" smtClean="0"/>
          </a:p>
          <a:p>
            <a:pPr lvl="1"/>
            <a:r>
              <a:rPr lang="en-US" sz="1800" dirty="0" smtClean="0"/>
              <a:t>- $250m senior notes &amp; $200m convertible notes</a:t>
            </a:r>
          </a:p>
          <a:p>
            <a:pPr lvl="2"/>
            <a:r>
              <a:rPr lang="en-US" sz="1800" dirty="0" smtClean="0"/>
              <a:t>- Wilmington Trust Company, based in DE, is the indenture trustee for the senior </a:t>
            </a:r>
            <a:r>
              <a:rPr lang="en-US" sz="1800" dirty="0" smtClean="0"/>
              <a:t>notes.</a:t>
            </a:r>
            <a:endParaRPr lang="en-US" sz="1800" dirty="0" smtClean="0"/>
          </a:p>
          <a:p>
            <a:pPr lvl="2">
              <a:spcAft>
                <a:spcPts val="1800"/>
              </a:spcAft>
            </a:pPr>
            <a:r>
              <a:rPr lang="en-US" sz="1800" dirty="0" smtClean="0"/>
              <a:t>- </a:t>
            </a:r>
            <a:r>
              <a:rPr lang="en-US" sz="1800" dirty="0" err="1" smtClean="0"/>
              <a:t>Epiq</a:t>
            </a:r>
            <a:r>
              <a:rPr lang="en-US" sz="1800" dirty="0" smtClean="0"/>
              <a:t> determined that NY entities hold almost $100m of the senior notes and convertible </a:t>
            </a:r>
            <a:r>
              <a:rPr lang="en-US" sz="1800" dirty="0" smtClean="0"/>
              <a:t>bonds.</a:t>
            </a:r>
            <a:endParaRPr lang="en-US" sz="1800" dirty="0"/>
          </a:p>
          <a:p>
            <a:pPr lvl="1">
              <a:spcAft>
                <a:spcPts val="1800"/>
              </a:spcAft>
            </a:pPr>
            <a:r>
              <a:rPr lang="en-US" sz="1800" dirty="0" smtClean="0"/>
              <a:t>- 10 of the top-50 unsecured creditors, holding approximately $10m in claims in the aggregate, are located in WV; remainder are geographically dispersed across the country.</a:t>
            </a:r>
          </a:p>
          <a:p>
            <a:pPr lvl="1"/>
            <a:r>
              <a:rPr lang="en-US" sz="1800" dirty="0" smtClean="0"/>
              <a:t>- Top-5 secured creditors located in California, Illinois, Missouri, New </a:t>
            </a:r>
            <a:r>
              <a:rPr lang="en-US" sz="1800" dirty="0" smtClean="0"/>
              <a:t>Jersey, </a:t>
            </a:r>
            <a:r>
              <a:rPr lang="en-US" sz="1800" dirty="0" smtClean="0"/>
              <a:t>and Ohio.</a:t>
            </a:r>
            <a:endParaRPr lang="en-US" sz="1800" dirty="0"/>
          </a:p>
          <a:p>
            <a:endParaRPr lang="en-US" dirty="0"/>
          </a:p>
          <a:p>
            <a:endParaRPr lang="en-US" dirty="0"/>
          </a:p>
        </p:txBody>
      </p:sp>
    </p:spTree>
    <p:extLst>
      <p:ext uri="{BB962C8B-B14F-4D97-AF65-F5344CB8AC3E}">
        <p14:creationId xmlns:p14="http://schemas.microsoft.com/office/powerpoint/2010/main" val="38125846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Patriot Coal Corp. </a:t>
            </a:r>
            <a:r>
              <a:rPr lang="en-US" dirty="0"/>
              <a:t>– </a:t>
            </a:r>
            <a:r>
              <a:rPr lang="en-US" dirty="0"/>
              <a:t>Background (</a:t>
            </a:r>
            <a:r>
              <a:rPr lang="en-US" dirty="0" smtClean="0"/>
              <a:t>cont’d</a:t>
            </a:r>
            <a:r>
              <a:rPr lang="en-US" dirty="0"/>
              <a:t>)</a:t>
            </a:r>
          </a:p>
        </p:txBody>
      </p:sp>
      <p:sp>
        <p:nvSpPr>
          <p:cNvPr id="33793" name="Rectangle 1"/>
          <p:cNvSpPr>
            <a:spLocks noGrp="1" noChangeArrowheads="1"/>
          </p:cNvSpPr>
          <p:nvPr>
            <p:ph type="body" idx="4294967295"/>
          </p:nvPr>
        </p:nvSpPr>
        <p:spPr bwMode="auto">
          <a:xfrm>
            <a:off x="304801" y="1600200"/>
            <a:ext cx="8510588" cy="5029200"/>
          </a:xfrm>
          <a:prstGeom prst="rect">
            <a:avLst/>
          </a:prstGeom>
        </p:spPr>
        <p:txBody>
          <a:bodyPr lIns="0"/>
          <a:lstStyle/>
          <a:p>
            <a:r>
              <a:rPr lang="en-US" sz="1800" b="1" dirty="0" smtClean="0">
                <a:solidFill>
                  <a:srgbClr val="000000"/>
                </a:solidFill>
              </a:rPr>
              <a:t>Reorganization Needs</a:t>
            </a:r>
          </a:p>
          <a:p>
            <a:pPr lvl="1">
              <a:spcAft>
                <a:spcPts val="1200"/>
              </a:spcAft>
            </a:pPr>
            <a:r>
              <a:rPr lang="en-US" sz="1800" dirty="0" smtClean="0">
                <a:solidFill>
                  <a:srgbClr val="000000"/>
                </a:solidFill>
              </a:rPr>
              <a:t>- Decreased demand for coal, due in part to declining natural gas prices and more burdensome environmental and other government </a:t>
            </a:r>
            <a:r>
              <a:rPr lang="en-US" sz="1800" dirty="0" smtClean="0">
                <a:solidFill>
                  <a:srgbClr val="000000"/>
                </a:solidFill>
              </a:rPr>
              <a:t>regulations.</a:t>
            </a:r>
            <a:endParaRPr lang="en-US" sz="1800" dirty="0" smtClean="0">
              <a:solidFill>
                <a:srgbClr val="000000"/>
              </a:solidFill>
            </a:endParaRPr>
          </a:p>
          <a:p>
            <a:pPr lvl="1">
              <a:spcAft>
                <a:spcPts val="1200"/>
              </a:spcAft>
            </a:pPr>
            <a:r>
              <a:rPr lang="en-US" sz="1800" dirty="0" smtClean="0">
                <a:solidFill>
                  <a:srgbClr val="000000"/>
                </a:solidFill>
              </a:rPr>
              <a:t>- Debtors’ liabilities have increased, due in part to costs of compliance with environmental </a:t>
            </a:r>
            <a:r>
              <a:rPr lang="en-US" sz="1800" dirty="0" smtClean="0">
                <a:solidFill>
                  <a:srgbClr val="000000"/>
                </a:solidFill>
              </a:rPr>
              <a:t>regulations.</a:t>
            </a:r>
            <a:endParaRPr lang="en-US" sz="1800" dirty="0" smtClean="0">
              <a:solidFill>
                <a:srgbClr val="000000"/>
              </a:solidFill>
            </a:endParaRPr>
          </a:p>
          <a:p>
            <a:pPr lvl="1">
              <a:spcAft>
                <a:spcPts val="1200"/>
              </a:spcAft>
            </a:pPr>
            <a:r>
              <a:rPr lang="en-US" sz="1800" dirty="0" smtClean="0">
                <a:solidFill>
                  <a:srgbClr val="000000"/>
                </a:solidFill>
              </a:rPr>
              <a:t>- As a result of the spin-off from Peabody and the acquisition of Magnum, the Debtors assumed liabilities to retirees of Peabody and Arch.  </a:t>
            </a:r>
          </a:p>
          <a:p>
            <a:pPr lvl="1">
              <a:spcAft>
                <a:spcPts val="1200"/>
              </a:spcAft>
            </a:pPr>
            <a:r>
              <a:rPr lang="en-US" sz="1800" dirty="0" smtClean="0">
                <a:solidFill>
                  <a:srgbClr val="000000"/>
                </a:solidFill>
              </a:rPr>
              <a:t>“Especially in an era of declining demand and price for coal, there is a mismatch between the cost of legacy obligations and ongoing ability to generate revenue.  The Debtors’ long-term viability depends on their ability to achieve savings with respect to these liabilities.”</a:t>
            </a:r>
          </a:p>
          <a:p>
            <a:pPr lvl="2">
              <a:spcAft>
                <a:spcPts val="1200"/>
              </a:spcAft>
            </a:pPr>
            <a:r>
              <a:rPr lang="en-US" sz="1600" dirty="0" smtClean="0">
                <a:solidFill>
                  <a:srgbClr val="000000"/>
                </a:solidFill>
              </a:rPr>
              <a:t>- Liabilities for benefits required by the CBA are estimated to exceed $1.3 billion in the aggregate.</a:t>
            </a:r>
          </a:p>
          <a:p>
            <a:pPr lvl="2">
              <a:spcAft>
                <a:spcPts val="1200"/>
              </a:spcAft>
            </a:pPr>
            <a:r>
              <a:rPr lang="en-US" sz="1600" dirty="0" smtClean="0">
                <a:solidFill>
                  <a:srgbClr val="000000"/>
                </a:solidFill>
              </a:rPr>
              <a:t>- Potential Coal Act and Black Lung liabilities also number in the hundreds of millions of dollars.</a:t>
            </a:r>
            <a:endParaRPr lang="en-US" sz="1800" dirty="0" smtClean="0">
              <a:solidFill>
                <a:srgbClr val="000000"/>
              </a:solidFill>
            </a:endParaRPr>
          </a:p>
          <a:p>
            <a:pPr marL="698500" lvl="2" indent="0">
              <a:spcAft>
                <a:spcPts val="1200"/>
              </a:spcAft>
              <a:buNone/>
            </a:pPr>
            <a:r>
              <a:rPr lang="en-US" dirty="0" smtClean="0">
                <a:solidFill>
                  <a:srgbClr val="000000"/>
                </a:solidFill>
              </a:rPr>
              <a:t> </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a:t>Where else could Patriot have filed?</a:t>
            </a:r>
          </a:p>
        </p:txBody>
      </p:sp>
      <p:sp>
        <p:nvSpPr>
          <p:cNvPr id="34817" name="Rectangle 1"/>
          <p:cNvSpPr>
            <a:spLocks noGrp="1" noChangeArrowheads="1"/>
          </p:cNvSpPr>
          <p:nvPr>
            <p:ph type="body" idx="4294967295"/>
          </p:nvPr>
        </p:nvSpPr>
        <p:spPr bwMode="auto">
          <a:xfrm>
            <a:off x="304801" y="1600200"/>
            <a:ext cx="8510588" cy="5029200"/>
          </a:xfrm>
          <a:prstGeom prst="rect">
            <a:avLst/>
          </a:prstGeom>
        </p:spPr>
        <p:txBody>
          <a:bodyPr lIns="0"/>
          <a:lstStyle/>
          <a:p>
            <a:r>
              <a:rPr lang="en-US" dirty="0"/>
              <a:t>Among </a:t>
            </a:r>
            <a:r>
              <a:rPr lang="en-US" dirty="0" smtClean="0"/>
              <a:t>others:</a:t>
            </a:r>
          </a:p>
          <a:p>
            <a:pPr lvl="1">
              <a:lnSpc>
                <a:spcPct val="100000"/>
              </a:lnSpc>
              <a:spcAft>
                <a:spcPts val="12"/>
              </a:spcAft>
            </a:pPr>
            <a:r>
              <a:rPr lang="en-US" dirty="0"/>
              <a:t/>
            </a:r>
            <a:br>
              <a:rPr lang="en-US" dirty="0"/>
            </a:br>
            <a:r>
              <a:rPr lang="en-US" dirty="0" smtClean="0"/>
              <a:t>- The </a:t>
            </a:r>
            <a:r>
              <a:rPr lang="en-US" dirty="0"/>
              <a:t>Eastern District of Missouri </a:t>
            </a:r>
            <a:r>
              <a:rPr lang="en-US" dirty="0" smtClean="0"/>
              <a:t>(8th </a:t>
            </a:r>
            <a:r>
              <a:rPr lang="en-US" dirty="0"/>
              <a:t>Circuit), in St. Louis, MO, where Patriot is </a:t>
            </a:r>
            <a:r>
              <a:rPr lang="en-US" dirty="0" smtClean="0"/>
              <a:t>headquartered;</a:t>
            </a:r>
            <a:endParaRPr lang="en-US" dirty="0"/>
          </a:p>
          <a:p>
            <a:pPr lvl="1">
              <a:buFont typeface="Wingdings" pitchFamily="2" charset="2"/>
              <a:buChar char="§"/>
            </a:pPr>
            <a:endParaRPr lang="en-US" dirty="0" smtClean="0"/>
          </a:p>
          <a:p>
            <a:pPr lvl="1">
              <a:buFont typeface="Wingdings" pitchFamily="2" charset="2"/>
              <a:buChar char="§"/>
            </a:pPr>
            <a:r>
              <a:rPr lang="en-US" dirty="0" smtClean="0"/>
              <a:t>- The </a:t>
            </a:r>
            <a:r>
              <a:rPr lang="en-US" dirty="0"/>
              <a:t>Southern District of West Virginia (4th Circuit), in Charleston, WV, near the majority of </a:t>
            </a:r>
            <a:r>
              <a:rPr lang="en-US" dirty="0" smtClean="0"/>
              <a:t>Patriot’s </a:t>
            </a:r>
            <a:r>
              <a:rPr lang="en-US" dirty="0" smtClean="0"/>
              <a:t>operations; or</a:t>
            </a:r>
            <a:endParaRPr lang="en-US" dirty="0"/>
          </a:p>
          <a:p>
            <a:pPr lvl="1">
              <a:buFont typeface="Wingdings" pitchFamily="2" charset="2"/>
              <a:buChar char="§"/>
            </a:pPr>
            <a:endParaRPr lang="en-US" dirty="0" smtClean="0"/>
          </a:p>
          <a:p>
            <a:pPr lvl="1">
              <a:buFont typeface="Wingdings" pitchFamily="2" charset="2"/>
              <a:buChar char="§"/>
            </a:pPr>
            <a:r>
              <a:rPr lang="en-US" dirty="0" smtClean="0"/>
              <a:t>- The </a:t>
            </a:r>
            <a:r>
              <a:rPr lang="en-US" dirty="0"/>
              <a:t>District of Delaware (3rd Circuit), in Wilmington, DE, where Patriot Coal Corporation is incorporated.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a:t>Did Patriot have </a:t>
            </a:r>
            <a:r>
              <a:rPr lang="en-US" i="1"/>
              <a:t>any</a:t>
            </a:r>
            <a:r>
              <a:rPr lang="en-US"/>
              <a:t> connections to New York?</a:t>
            </a:r>
          </a:p>
        </p:txBody>
      </p:sp>
      <p:sp>
        <p:nvSpPr>
          <p:cNvPr id="35841" name="Rectangle 1"/>
          <p:cNvSpPr>
            <a:spLocks noGrp="1" noChangeArrowheads="1"/>
          </p:cNvSpPr>
          <p:nvPr>
            <p:ph type="body" idx="4294967295"/>
          </p:nvPr>
        </p:nvSpPr>
        <p:spPr bwMode="auto">
          <a:xfrm>
            <a:off x="346075" y="2138363"/>
            <a:ext cx="8510588" cy="5029200"/>
          </a:xfrm>
          <a:prstGeom prst="rect">
            <a:avLst/>
          </a:prstGeom>
        </p:spPr>
        <p:txBody>
          <a:bodyPr lIns="0"/>
          <a:lstStyle/>
          <a:p>
            <a:r>
              <a:rPr lang="en-US" dirty="0" smtClean="0"/>
              <a:t>Nearly 2/3 of sales contracts governed by NY </a:t>
            </a:r>
            <a:r>
              <a:rPr lang="en-US" dirty="0" smtClean="0"/>
              <a:t>law.</a:t>
            </a:r>
            <a:endParaRPr lang="en-US" dirty="0"/>
          </a:p>
          <a:p>
            <a:endParaRPr lang="en-US" dirty="0" smtClean="0"/>
          </a:p>
          <a:p>
            <a:r>
              <a:rPr lang="en-US" dirty="0" smtClean="0"/>
              <a:t>As stated, many creditors, including agents for the DIP and prepetition secured facilities and many of the bondholders, are located in New York.</a:t>
            </a:r>
          </a:p>
          <a:p>
            <a:pPr marL="0" indent="0">
              <a:buNone/>
            </a:pPr>
            <a:endParaRPr lang="en-US" dirty="0" smtClean="0"/>
          </a:p>
          <a:p>
            <a:r>
              <a:rPr lang="en-US" dirty="0" smtClean="0"/>
              <a:t>Counsel for many parties that appeared in the cases, including the Debtors’ counsel DPW and even the Union’s counsel, located in New York.</a:t>
            </a:r>
          </a:p>
          <a:p>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Motions to Transfer Venue</a:t>
            </a:r>
          </a:p>
        </p:txBody>
      </p:sp>
      <p:sp>
        <p:nvSpPr>
          <p:cNvPr id="36865" name="Rectangle 1"/>
          <p:cNvSpPr>
            <a:spLocks noGrp="1" noChangeArrowheads="1"/>
          </p:cNvSpPr>
          <p:nvPr>
            <p:ph type="body" idx="4294967295"/>
          </p:nvPr>
        </p:nvSpPr>
        <p:spPr bwMode="auto">
          <a:xfrm>
            <a:off x="304801" y="1600200"/>
            <a:ext cx="8510588" cy="5029200"/>
          </a:xfrm>
          <a:prstGeom prst="rect">
            <a:avLst/>
          </a:prstGeom>
        </p:spPr>
        <p:txBody>
          <a:bodyPr lIns="0"/>
          <a:lstStyle/>
          <a:p>
            <a:r>
              <a:rPr lang="en-US" dirty="0"/>
              <a:t>The </a:t>
            </a:r>
            <a:r>
              <a:rPr lang="en-US" b="1" dirty="0"/>
              <a:t>United Mine Workers of America </a:t>
            </a:r>
            <a:r>
              <a:rPr lang="en-US" dirty="0"/>
              <a:t>and certain </a:t>
            </a:r>
            <a:r>
              <a:rPr lang="en-US" b="1" dirty="0"/>
              <a:t>Sureties</a:t>
            </a:r>
            <a:r>
              <a:rPr lang="en-US" dirty="0"/>
              <a:t> moved to transfer venue pursuant to 28 U.S.C. 1412, arguing that the cases must be transferred to the </a:t>
            </a:r>
            <a:r>
              <a:rPr lang="en-US" b="1" dirty="0"/>
              <a:t>Southern District of West Virginia</a:t>
            </a:r>
            <a:r>
              <a:rPr lang="en-US" dirty="0"/>
              <a:t> in the </a:t>
            </a:r>
            <a:r>
              <a:rPr lang="en-US" b="1" dirty="0"/>
              <a:t>interest of justice</a:t>
            </a:r>
            <a:r>
              <a:rPr lang="en-US" dirty="0"/>
              <a:t> and for the </a:t>
            </a:r>
            <a:r>
              <a:rPr lang="en-US" b="1" dirty="0"/>
              <a:t>convenience of the parties</a:t>
            </a:r>
            <a:r>
              <a:rPr lang="en-US" dirty="0"/>
              <a:t>.</a:t>
            </a:r>
          </a:p>
          <a:p>
            <a:endParaRPr lang="en-US" dirty="0"/>
          </a:p>
          <a:p>
            <a:r>
              <a:rPr lang="en-US" dirty="0"/>
              <a:t>The </a:t>
            </a:r>
            <a:r>
              <a:rPr lang="en-US" b="1" dirty="0"/>
              <a:t>United States Trustee</a:t>
            </a:r>
            <a:r>
              <a:rPr lang="en-US" dirty="0"/>
              <a:t> moved, also pursuant to 28 U.S.C. 1412, for a transfer of venue to </a:t>
            </a:r>
            <a:r>
              <a:rPr lang="en-US" b="1" dirty="0"/>
              <a:t>any other proper forum</a:t>
            </a:r>
            <a:r>
              <a:rPr lang="en-US" dirty="0"/>
              <a:t>, arguing that the </a:t>
            </a:r>
            <a:r>
              <a:rPr lang="en-US" dirty="0" err="1"/>
              <a:t>the</a:t>
            </a:r>
            <a:r>
              <a:rPr lang="en-US" b="1" dirty="0"/>
              <a:t> interest of justice</a:t>
            </a:r>
            <a:r>
              <a:rPr lang="en-US" dirty="0"/>
              <a:t> required such a transfer because of the way venue was obtained in these cases.</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4"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Motions to Transfer Venue (</a:t>
            </a:r>
            <a:r>
              <a:rPr lang="en-US" dirty="0" smtClean="0"/>
              <a:t>cont’d</a:t>
            </a:r>
            <a:r>
              <a:rPr lang="en-US" dirty="0"/>
              <a:t>)</a:t>
            </a:r>
          </a:p>
        </p:txBody>
      </p:sp>
      <p:sp>
        <p:nvSpPr>
          <p:cNvPr id="108545" name="Rectangle 1"/>
          <p:cNvSpPr>
            <a:spLocks noGrp="1" noChangeArrowheads="1"/>
          </p:cNvSpPr>
          <p:nvPr>
            <p:ph type="body" idx="4294967295"/>
          </p:nvPr>
        </p:nvSpPr>
        <p:spPr bwMode="auto">
          <a:xfrm>
            <a:off x="304801" y="1600200"/>
            <a:ext cx="8510588" cy="5029200"/>
          </a:xfrm>
          <a:prstGeom prst="rect">
            <a:avLst/>
          </a:prstGeom>
        </p:spPr>
        <p:txBody>
          <a:bodyPr lIns="0"/>
          <a:lstStyle/>
          <a:p>
            <a:r>
              <a:rPr lang="en-US" dirty="0"/>
              <a:t>No party argued that the requirements of the venue statute, 28 U.S.C. 1408, were not satisfied</a:t>
            </a:r>
            <a:r>
              <a:rPr lang="en-US" dirty="0" smtClean="0"/>
              <a:t>.</a:t>
            </a:r>
          </a:p>
          <a:p>
            <a:endParaRPr lang="en-US" dirty="0" smtClean="0"/>
          </a:p>
          <a:p>
            <a:r>
              <a:rPr lang="en-US" dirty="0" smtClean="0"/>
              <a:t>No party contested the Debtors’ good faith, and, indeed, all conceded at the hearing that there was no evidence of bad faith.</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Motions to Transfer Venue (</a:t>
            </a:r>
            <a:r>
              <a:rPr lang="en-US" dirty="0" smtClean="0"/>
              <a:t>cont’d</a:t>
            </a:r>
            <a:r>
              <a:rPr lang="en-US" dirty="0"/>
              <a:t>)</a:t>
            </a:r>
          </a:p>
        </p:txBody>
      </p:sp>
      <p:sp>
        <p:nvSpPr>
          <p:cNvPr id="45057" name="Rectangle 1"/>
          <p:cNvSpPr>
            <a:spLocks noGrp="1" noChangeArrowheads="1"/>
          </p:cNvSpPr>
          <p:nvPr>
            <p:ph type="body" idx="4294967295"/>
          </p:nvPr>
        </p:nvSpPr>
        <p:spPr bwMode="auto">
          <a:xfrm>
            <a:off x="304801" y="1600200"/>
            <a:ext cx="8510588" cy="5029200"/>
          </a:xfrm>
          <a:prstGeom prst="rect">
            <a:avLst/>
          </a:prstGeom>
        </p:spPr>
        <p:txBody>
          <a:bodyPr lIns="0"/>
          <a:lstStyle/>
          <a:p>
            <a:r>
              <a:rPr lang="en-US" dirty="0"/>
              <a:t>Certain additional parties either joined or supported the motions to transfer venue:</a:t>
            </a:r>
          </a:p>
          <a:p>
            <a:pPr lvl="1"/>
            <a:r>
              <a:rPr lang="en-US" dirty="0"/>
              <a:t>The State of West Virginia</a:t>
            </a:r>
          </a:p>
          <a:p>
            <a:pPr lvl="1"/>
            <a:r>
              <a:rPr lang="en-US" dirty="0"/>
              <a:t>The Kentucky Department of Natural Resources</a:t>
            </a:r>
          </a:p>
          <a:p>
            <a:pPr lvl="1"/>
            <a:r>
              <a:rPr lang="en-US" dirty="0"/>
              <a:t>The UMWA Pension &amp; Benefit Plans</a:t>
            </a:r>
          </a:p>
          <a:p>
            <a:pPr lvl="1"/>
            <a:r>
              <a:rPr lang="en-US" dirty="0"/>
              <a:t>Three Utility Companies, including AEP (a member of the </a:t>
            </a:r>
            <a:r>
              <a:rPr lang="en-US" dirty="0" smtClean="0"/>
              <a:t>Creditors’ </a:t>
            </a:r>
            <a:r>
              <a:rPr lang="en-US" dirty="0"/>
              <a:t>Committee and a top-50 creditor)</a:t>
            </a:r>
          </a:p>
          <a:p>
            <a:pPr lvl="1"/>
            <a:r>
              <a:rPr lang="en-US" dirty="0"/>
              <a:t>An Ad Hoc Group of Shareholders</a:t>
            </a:r>
          </a:p>
          <a:p>
            <a:pPr lvl="1"/>
            <a:endParaRPr lang="en-US" dirty="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Section 1412 </a:t>
            </a:r>
            <a:r>
              <a:rPr lang="en-US" dirty="0"/>
              <a:t>– </a:t>
            </a:r>
            <a:r>
              <a:rPr lang="en-US" dirty="0"/>
              <a:t>Legal Standards</a:t>
            </a:r>
          </a:p>
        </p:txBody>
      </p:sp>
      <p:sp>
        <p:nvSpPr>
          <p:cNvPr id="46081" name="Rectangle 1"/>
          <p:cNvSpPr>
            <a:spLocks noGrp="1" noChangeArrowheads="1"/>
          </p:cNvSpPr>
          <p:nvPr>
            <p:ph type="body" idx="4294967295"/>
          </p:nvPr>
        </p:nvSpPr>
        <p:spPr bwMode="auto">
          <a:xfrm>
            <a:off x="304801" y="1600200"/>
            <a:ext cx="8510588" cy="5029200"/>
          </a:xfrm>
          <a:prstGeom prst="rect">
            <a:avLst/>
          </a:prstGeom>
        </p:spPr>
        <p:txBody>
          <a:bodyPr lIns="0"/>
          <a:lstStyle/>
          <a:p>
            <a:r>
              <a:rPr lang="en-US" dirty="0"/>
              <a:t>28 U.S.C. 1412 provides that a district court </a:t>
            </a:r>
            <a:r>
              <a:rPr lang="en-US" b="1" i="1" dirty="0"/>
              <a:t>may</a:t>
            </a:r>
            <a:r>
              <a:rPr lang="en-US" dirty="0"/>
              <a:t> transfer a case or proceeding under title 11 to a district court for another district, in the </a:t>
            </a:r>
            <a:r>
              <a:rPr lang="en-US" b="1" i="1" dirty="0"/>
              <a:t>interest of justice</a:t>
            </a:r>
            <a:r>
              <a:rPr lang="en-US" dirty="0"/>
              <a:t> or for the </a:t>
            </a:r>
            <a:r>
              <a:rPr lang="en-US" b="1" i="1" dirty="0"/>
              <a:t>convenience of the parties</a:t>
            </a:r>
            <a:r>
              <a:rPr lang="en-US" dirty="0"/>
              <a:t>.</a:t>
            </a:r>
          </a:p>
          <a:p>
            <a:endParaRPr lang="en-US" dirty="0"/>
          </a:p>
          <a:p>
            <a:r>
              <a:rPr lang="en-US" dirty="0"/>
              <a:t>The movants have the burden of proof.</a:t>
            </a:r>
          </a:p>
          <a:p>
            <a:endParaRPr lang="en-US" dirty="0"/>
          </a:p>
          <a:p>
            <a:r>
              <a:rPr lang="en-US" dirty="0"/>
              <a:t>The cases find that this is a heavy burden, and that the debtor's choice of forum, if proper, is entitled to substantial weight and deference.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ctrTitle" idx="4294967295"/>
          </p:nvPr>
        </p:nvSpPr>
        <p:spPr>
          <a:xfrm>
            <a:off x="438151" y="1447801"/>
            <a:ext cx="8328025" cy="2335213"/>
          </a:xfrm>
        </p:spPr>
        <p:txBody>
          <a:bodyPr anchor="b"/>
          <a:lstStyle/>
          <a:p>
            <a:pPr>
              <a:lnSpc>
                <a:spcPct val="120000"/>
              </a:lnSpc>
            </a:pPr>
            <a:r>
              <a:rPr lang="en-US" sz="3600" dirty="0"/>
              <a:t>Litigation Lessons and Other Points of Interest from Patriot Coal </a:t>
            </a:r>
            <a:r>
              <a:rPr lang="en-US" sz="3600" dirty="0" smtClean="0"/>
              <a:t>Corporation’s </a:t>
            </a:r>
            <a:r>
              <a:rPr lang="en-US" sz="3600" dirty="0" smtClean="0"/>
              <a:t>Venue </a:t>
            </a:r>
            <a:r>
              <a:rPr lang="en-US" sz="3600" dirty="0"/>
              <a:t>Hearing</a:t>
            </a:r>
          </a:p>
        </p:txBody>
      </p:sp>
      <p:sp>
        <p:nvSpPr>
          <p:cNvPr id="5124" name="Rectangle 3"/>
          <p:cNvSpPr>
            <a:spLocks noGrp="1" noChangeArrowheads="1"/>
          </p:cNvSpPr>
          <p:nvPr>
            <p:ph type="subTitle" idx="4294967295"/>
          </p:nvPr>
        </p:nvSpPr>
        <p:spPr>
          <a:xfrm>
            <a:off x="471488" y="4719638"/>
            <a:ext cx="8428037" cy="923925"/>
          </a:xfrm>
        </p:spPr>
        <p:txBody>
          <a:bodyPr/>
          <a:lstStyle/>
          <a:p>
            <a:pPr marL="0" indent="0">
              <a:buFont typeface="Arial Unicode MS" pitchFamily="34" charset="-128"/>
              <a:buNone/>
            </a:pPr>
            <a:endParaRPr lang="en-US" sz="2000" b="1" dirty="0">
              <a:solidFill>
                <a:schemeClr val="bg1"/>
              </a:solidFill>
              <a:ea typeface="MS PGothic" pitchFamily="34" charset="-128"/>
            </a:endParaRPr>
          </a:p>
          <a:p>
            <a:pPr marL="0" indent="0">
              <a:buFont typeface="Arial Unicode MS" pitchFamily="34" charset="-128"/>
              <a:buNone/>
            </a:pPr>
            <a:endParaRPr lang="en-US" sz="2000" b="1" dirty="0">
              <a:solidFill>
                <a:schemeClr val="bg1"/>
              </a:solidFill>
              <a:ea typeface="MS PGothic"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8"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Factors Considered in Connection with a Motion to Transfer for the </a:t>
            </a:r>
            <a:r>
              <a:rPr lang="en-US" u="sng" dirty="0"/>
              <a:t>Convenience of the Parties</a:t>
            </a:r>
          </a:p>
        </p:txBody>
      </p:sp>
      <p:sp>
        <p:nvSpPr>
          <p:cNvPr id="83969" name="Rectangle 1"/>
          <p:cNvSpPr>
            <a:spLocks noGrp="1" noChangeArrowheads="1"/>
          </p:cNvSpPr>
          <p:nvPr>
            <p:ph type="body" idx="4294967295"/>
          </p:nvPr>
        </p:nvSpPr>
        <p:spPr bwMode="auto">
          <a:xfrm>
            <a:off x="568326" y="2517775"/>
            <a:ext cx="8510588" cy="5029200"/>
          </a:xfrm>
          <a:prstGeom prst="rect">
            <a:avLst/>
          </a:prstGeom>
        </p:spPr>
        <p:txBody>
          <a:bodyPr lIns="0"/>
          <a:lstStyle/>
          <a:p>
            <a:pPr>
              <a:buFont typeface="Arial Unicode MS" pitchFamily="34" charset="-128"/>
              <a:buAutoNum type="arabicPeriod"/>
            </a:pPr>
            <a:r>
              <a:rPr lang="en-US" dirty="0"/>
              <a:t>Proximity of creditors of every kind to the court;</a:t>
            </a:r>
          </a:p>
          <a:p>
            <a:pPr>
              <a:buFont typeface="Arial Unicode MS" pitchFamily="34" charset="-128"/>
              <a:buAutoNum type="arabicPeriod"/>
            </a:pPr>
            <a:r>
              <a:rPr lang="en-US" dirty="0"/>
              <a:t>Proximity of the debtor to the court;</a:t>
            </a:r>
          </a:p>
          <a:p>
            <a:pPr>
              <a:buFont typeface="Arial Unicode MS" pitchFamily="34" charset="-128"/>
              <a:buAutoNum type="arabicPeriod"/>
            </a:pPr>
            <a:r>
              <a:rPr lang="en-US" dirty="0"/>
              <a:t>Proximity of witnesses necessary to administration of the estate;</a:t>
            </a:r>
          </a:p>
          <a:p>
            <a:pPr>
              <a:buFont typeface="Arial Unicode MS" pitchFamily="34" charset="-128"/>
              <a:buAutoNum type="arabicPeriod"/>
            </a:pPr>
            <a:r>
              <a:rPr lang="en-US" dirty="0"/>
              <a:t>Location of assets;</a:t>
            </a:r>
          </a:p>
          <a:p>
            <a:pPr>
              <a:buFont typeface="Arial Unicode MS" pitchFamily="34" charset="-128"/>
              <a:buAutoNum type="arabicPeriod"/>
            </a:pPr>
            <a:r>
              <a:rPr lang="en-US" dirty="0"/>
              <a:t>What will promote the economic and efficient administration of the estate; and</a:t>
            </a:r>
          </a:p>
          <a:p>
            <a:pPr>
              <a:buFont typeface="Arial Unicode MS" pitchFamily="34" charset="-128"/>
              <a:buAutoNum type="arabicPeriod"/>
            </a:pPr>
            <a:r>
              <a:rPr lang="en-US" dirty="0"/>
              <a:t>Whether there is a potential need for ancillary administration.</a:t>
            </a:r>
          </a:p>
          <a:p>
            <a:endParaRPr lang="en-US" dirty="0"/>
          </a:p>
          <a:p>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Text Box 1"/>
          <p:cNvSpPr txBox="1">
            <a:spLocks noChangeArrowheads="1"/>
          </p:cNvSpPr>
          <p:nvPr/>
        </p:nvSpPr>
        <p:spPr bwMode="auto">
          <a:xfrm>
            <a:off x="311150" y="1235076"/>
            <a:ext cx="8343900" cy="521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4950" indent="-234950">
              <a:lnSpc>
                <a:spcPct val="90000"/>
              </a:lnSpc>
              <a:spcAft>
                <a:spcPts val="300"/>
              </a:spcAft>
              <a:buFontTx/>
              <a:buChar char="￭"/>
            </a:pPr>
            <a:r>
              <a:rPr lang="en-US" sz="2800">
                <a:solidFill>
                  <a:srgbClr val="000000"/>
                </a:solidFill>
                <a:ea typeface="Arial Unicode MS" pitchFamily="34" charset="-128"/>
                <a:cs typeface="Arial Unicode MS" pitchFamily="34" charset="-128"/>
              </a:rPr>
              <a:t>Movant must show that the balance of convenience clearly weighs in its favor.</a:t>
            </a:r>
          </a:p>
          <a:p>
            <a:pPr marL="234950" indent="-234950">
              <a:lnSpc>
                <a:spcPct val="90000"/>
              </a:lnSpc>
              <a:spcAft>
                <a:spcPts val="300"/>
              </a:spcAft>
              <a:buFontTx/>
              <a:buChar char="￭"/>
            </a:pPr>
            <a:endParaRPr lang="en-US" sz="2800">
              <a:solidFill>
                <a:srgbClr val="000000"/>
              </a:solidFill>
              <a:ea typeface="Arial Unicode MS" pitchFamily="34" charset="-128"/>
              <a:cs typeface="Arial Unicode MS" pitchFamily="34" charset="-128"/>
            </a:endParaRPr>
          </a:p>
          <a:p>
            <a:pPr marL="234950" indent="-234950">
              <a:lnSpc>
                <a:spcPct val="90000"/>
              </a:lnSpc>
              <a:spcAft>
                <a:spcPts val="300"/>
              </a:spcAft>
              <a:buFontTx/>
              <a:buChar char="￭"/>
            </a:pPr>
            <a:r>
              <a:rPr lang="en-US" sz="2800">
                <a:solidFill>
                  <a:srgbClr val="000000"/>
                </a:solidFill>
                <a:ea typeface="Arial Unicode MS" pitchFamily="34" charset="-128"/>
                <a:cs typeface="Arial Unicode MS" pitchFamily="34" charset="-128"/>
              </a:rPr>
              <a:t> Courts find that, of the six factors, the economic and efficient administration of the estate is the most important.</a:t>
            </a:r>
          </a:p>
          <a:p>
            <a:pPr marL="234950" indent="-234950">
              <a:lnSpc>
                <a:spcPct val="90000"/>
              </a:lnSpc>
              <a:spcAft>
                <a:spcPts val="300"/>
              </a:spcAft>
              <a:buFontTx/>
              <a:buChar char="￭"/>
            </a:pPr>
            <a:endParaRPr lang="en-US" sz="2800">
              <a:solidFill>
                <a:srgbClr val="000000"/>
              </a:solidFill>
              <a:ea typeface="Arial Unicode MS" pitchFamily="34" charset="-128"/>
              <a:cs typeface="Arial Unicode MS" pitchFamily="34" charset="-128"/>
            </a:endParaRPr>
          </a:p>
          <a:p>
            <a:pPr marL="234950" indent="-234950">
              <a:lnSpc>
                <a:spcPct val="90000"/>
              </a:lnSpc>
              <a:spcAft>
                <a:spcPts val="300"/>
              </a:spcAft>
              <a:buFontTx/>
              <a:buChar char="￭"/>
            </a:pPr>
            <a:r>
              <a:rPr lang="en-US" sz="2800">
                <a:solidFill>
                  <a:srgbClr val="000000"/>
                </a:solidFill>
                <a:ea typeface="Arial Unicode MS" pitchFamily="34" charset="-128"/>
                <a:cs typeface="Arial Unicode MS" pitchFamily="34" charset="-128"/>
              </a:rPr>
              <a:t>Courts place little emphasis on the location of the assets or the need for ancillary administration of the estate where the debtor seeks to reorganize, rather than liquidate.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2"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a:t>Factors considered in connection with a motion to transfer venue in the </a:t>
            </a:r>
            <a:r>
              <a:rPr lang="en-US" b="0" u="sng"/>
              <a:t>interest of justice</a:t>
            </a:r>
            <a:r>
              <a:rPr lang="en-US"/>
              <a:t>:</a:t>
            </a:r>
          </a:p>
        </p:txBody>
      </p:sp>
      <p:sp>
        <p:nvSpPr>
          <p:cNvPr id="84993" name="Rectangle 1"/>
          <p:cNvSpPr>
            <a:spLocks noGrp="1" noChangeArrowheads="1"/>
          </p:cNvSpPr>
          <p:nvPr>
            <p:ph type="body" idx="4294967295"/>
          </p:nvPr>
        </p:nvSpPr>
        <p:spPr bwMode="auto">
          <a:xfrm>
            <a:off x="304801" y="2438400"/>
            <a:ext cx="8510587" cy="5029200"/>
          </a:xfrm>
          <a:prstGeom prst="rect">
            <a:avLst/>
          </a:prstGeom>
        </p:spPr>
        <p:txBody>
          <a:bodyPr lIns="0"/>
          <a:lstStyle/>
          <a:p>
            <a:pPr marL="0" indent="0">
              <a:spcAft>
                <a:spcPts val="2400"/>
              </a:spcAft>
              <a:buNone/>
            </a:pPr>
            <a:r>
              <a:rPr lang="en-US" sz="2200" dirty="0" smtClean="0"/>
              <a:t>The interest of justice prong is a </a:t>
            </a:r>
            <a:r>
              <a:rPr lang="en-US" sz="2200" b="1" dirty="0" smtClean="0"/>
              <a:t>broad and flexible standard</a:t>
            </a:r>
            <a:r>
              <a:rPr lang="en-US" sz="2200" dirty="0" smtClean="0"/>
              <a:t> that is applied on the </a:t>
            </a:r>
            <a:r>
              <a:rPr lang="en-US" sz="2200" b="1" dirty="0" smtClean="0"/>
              <a:t>facts and circumstances of each case</a:t>
            </a:r>
            <a:r>
              <a:rPr lang="en-US" sz="2200" dirty="0" smtClean="0"/>
              <a:t>.</a:t>
            </a:r>
            <a:endParaRPr lang="en-US" sz="2200" dirty="0"/>
          </a:p>
          <a:p>
            <a:pPr marL="0" indent="0">
              <a:buNone/>
            </a:pPr>
            <a:r>
              <a:rPr lang="en-US" sz="2200" dirty="0" smtClean="0"/>
              <a:t>Courts consider what will promote:</a:t>
            </a:r>
          </a:p>
          <a:p>
            <a:pPr marL="514350" indent="-514350">
              <a:buFont typeface="+mj-lt"/>
              <a:buAutoNum type="arabicPeriod"/>
            </a:pPr>
            <a:r>
              <a:rPr lang="en-US" sz="2200" dirty="0"/>
              <a:t>t</a:t>
            </a:r>
            <a:r>
              <a:rPr lang="en-US" sz="2200" dirty="0" smtClean="0"/>
              <a:t>he economic </a:t>
            </a:r>
            <a:r>
              <a:rPr lang="en-US" sz="2200" dirty="0"/>
              <a:t>and efficient administration of the </a:t>
            </a:r>
            <a:r>
              <a:rPr lang="en-US" sz="2200" dirty="0" smtClean="0"/>
              <a:t>estate;</a:t>
            </a:r>
          </a:p>
          <a:p>
            <a:pPr marL="514350" indent="-514350">
              <a:buFont typeface="+mj-lt"/>
              <a:buAutoNum type="arabicPeriod"/>
            </a:pPr>
            <a:r>
              <a:rPr lang="en-US" sz="2200" dirty="0" smtClean="0"/>
              <a:t>judicial economy;</a:t>
            </a:r>
          </a:p>
          <a:p>
            <a:pPr marL="514350" indent="-514350">
              <a:buFont typeface="+mj-lt"/>
              <a:buAutoNum type="arabicPeriod"/>
            </a:pPr>
            <a:r>
              <a:rPr lang="en-US" sz="2200" dirty="0" smtClean="0"/>
              <a:t>timeliness; and</a:t>
            </a:r>
          </a:p>
          <a:p>
            <a:pPr marL="514350" indent="-514350">
              <a:buFont typeface="+mj-lt"/>
              <a:buAutoNum type="arabicPeriod"/>
            </a:pPr>
            <a:r>
              <a:rPr lang="en-US" sz="2200" dirty="0" smtClean="0"/>
              <a:t>fairness.</a:t>
            </a:r>
          </a:p>
          <a:p>
            <a:pPr marL="0" indent="0">
              <a:buNone/>
            </a:pPr>
            <a:endParaRPr lang="en-US" sz="2200" dirty="0"/>
          </a:p>
          <a:p>
            <a:pPr marL="0" indent="0">
              <a:buNone/>
            </a:pPr>
            <a:r>
              <a:rPr lang="en-US" sz="2200" dirty="0" smtClean="0"/>
              <a:t>Some courts have also considered whether there is a local interest in having localized controversies decided at home.</a:t>
            </a:r>
            <a:endParaRPr lang="en-US" sz="2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6"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smtClean="0"/>
              <a:t>Debtors’ </a:t>
            </a:r>
            <a:r>
              <a:rPr lang="en-US" dirty="0"/>
              <a:t>Response</a:t>
            </a:r>
          </a:p>
        </p:txBody>
      </p:sp>
      <p:sp>
        <p:nvSpPr>
          <p:cNvPr id="86017" name="Rectangle 1"/>
          <p:cNvSpPr>
            <a:spLocks noGrp="1" noChangeArrowheads="1"/>
          </p:cNvSpPr>
          <p:nvPr>
            <p:ph type="body" idx="4294967295"/>
          </p:nvPr>
        </p:nvSpPr>
        <p:spPr bwMode="auto">
          <a:xfrm>
            <a:off x="304801" y="1600200"/>
            <a:ext cx="8510588" cy="5029200"/>
          </a:xfrm>
          <a:prstGeom prst="rect">
            <a:avLst/>
          </a:prstGeom>
        </p:spPr>
        <p:txBody>
          <a:bodyPr lIns="0"/>
          <a:lstStyle/>
          <a:p>
            <a:r>
              <a:rPr lang="en-US" sz="2000" dirty="0" smtClean="0"/>
              <a:t>The </a:t>
            </a:r>
            <a:r>
              <a:rPr lang="en-US" sz="2000" dirty="0" smtClean="0"/>
              <a:t>Debtors’ </a:t>
            </a:r>
            <a:r>
              <a:rPr lang="en-US" sz="2000" dirty="0" smtClean="0"/>
              <a:t>lengthy response focused on, among other things, the cost of administering the cases in Charleston, West Virginia.</a:t>
            </a:r>
          </a:p>
          <a:p>
            <a:r>
              <a:rPr lang="en-US" sz="2000" dirty="0" smtClean="0"/>
              <a:t>The Debtors contrasted New York City, a global transportation hub, with Charleston, WV, and argued that:</a:t>
            </a:r>
          </a:p>
          <a:p>
            <a:pPr lvl="1">
              <a:buFont typeface="Arial" pitchFamily="34" charset="0"/>
              <a:buChar char="•"/>
            </a:pPr>
            <a:r>
              <a:rPr lang="en-US" sz="2000" dirty="0" smtClean="0"/>
              <a:t>- there is just one direct flight each day from NY (on a plane with fewer than 40 seats)</a:t>
            </a:r>
          </a:p>
          <a:p>
            <a:pPr lvl="1">
              <a:buFont typeface="Arial" pitchFamily="34" charset="0"/>
              <a:buChar char="•"/>
            </a:pPr>
            <a:r>
              <a:rPr lang="en-US" sz="2000" dirty="0" smtClean="0"/>
              <a:t>- there are no direct flights at all to Charleston from many other cities where parties in interest are located</a:t>
            </a:r>
          </a:p>
          <a:p>
            <a:pPr lvl="1">
              <a:spcAft>
                <a:spcPts val="2400"/>
              </a:spcAft>
              <a:buFont typeface="Arial" pitchFamily="34" charset="0"/>
              <a:buChar char="•"/>
            </a:pPr>
            <a:r>
              <a:rPr lang="en-US" sz="2000" dirty="0" smtClean="0"/>
              <a:t>- flights to and from Charleston are often exceedingly expensive, costing many hundreds of dollars (and more than $2,200 at times) for a refundable, round-trip ticket.</a:t>
            </a:r>
          </a:p>
          <a:p>
            <a:pPr>
              <a:buFont typeface="Arial" pitchFamily="34" charset="0"/>
              <a:buChar char="•"/>
            </a:pPr>
            <a:r>
              <a:rPr lang="en-US" sz="2000" dirty="0" smtClean="0"/>
              <a:t>In its reply, </a:t>
            </a:r>
            <a:r>
              <a:rPr lang="en-US" sz="2000" dirty="0"/>
              <a:t>t</a:t>
            </a:r>
            <a:r>
              <a:rPr lang="en-US" sz="2000" dirty="0" smtClean="0"/>
              <a:t>he Union responded that the Debtors had exaggerated costs and inconvenience of flights, and also that Charleston, WV is relatively inexpensive, such that parties’ professionals would save on hotel costs.  The Union attached print-outs from Expedia.com as evidence.</a:t>
            </a:r>
          </a:p>
          <a:p>
            <a:pPr>
              <a:buFont typeface="Arial" pitchFamily="34" charset="0"/>
              <a:buChar char="•"/>
            </a:pPr>
            <a:endParaRPr lang="en-US"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6"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smtClean="0"/>
              <a:t>Debtors’ </a:t>
            </a:r>
            <a:r>
              <a:rPr lang="en-US" dirty="0" smtClean="0"/>
              <a:t>Response (cont’d)</a:t>
            </a:r>
            <a:endParaRPr lang="en-US" dirty="0"/>
          </a:p>
        </p:txBody>
      </p:sp>
      <p:sp>
        <p:nvSpPr>
          <p:cNvPr id="86017" name="Rectangle 1"/>
          <p:cNvSpPr>
            <a:spLocks noGrp="1" noChangeArrowheads="1"/>
          </p:cNvSpPr>
          <p:nvPr>
            <p:ph type="body" idx="4294967295"/>
          </p:nvPr>
        </p:nvSpPr>
        <p:spPr bwMode="auto">
          <a:xfrm>
            <a:off x="304801" y="1600200"/>
            <a:ext cx="8510588" cy="5029200"/>
          </a:xfrm>
          <a:prstGeom prst="rect">
            <a:avLst/>
          </a:prstGeom>
        </p:spPr>
        <p:txBody>
          <a:bodyPr lIns="0"/>
          <a:lstStyle/>
          <a:p>
            <a:r>
              <a:rPr lang="en-US" sz="2000" dirty="0" smtClean="0"/>
              <a:t>In response to the U.S. </a:t>
            </a:r>
            <a:r>
              <a:rPr lang="en-US" sz="2000" dirty="0" smtClean="0"/>
              <a:t>Trustee’s </a:t>
            </a:r>
            <a:r>
              <a:rPr lang="en-US" sz="2000" dirty="0" smtClean="0"/>
              <a:t>motion, the Debtors argued that they satisfied Section 1408(1) and that, in good faith, they filed in New York because they believed that a NY venue was in the best interests of the estates.</a:t>
            </a:r>
          </a:p>
          <a:p>
            <a:r>
              <a:rPr lang="en-US" sz="2000" dirty="0" smtClean="0"/>
              <a:t>The Debtors distinguished </a:t>
            </a:r>
            <a:r>
              <a:rPr lang="en-US" sz="2000" i="1" dirty="0" smtClean="0"/>
              <a:t>Winn-Dixie</a:t>
            </a:r>
            <a:r>
              <a:rPr lang="en-US" sz="2000" dirty="0" smtClean="0"/>
              <a:t> on its facts, argued that Judge Drain’s decision in that case was based on a misinterpretation of 2</a:t>
            </a:r>
            <a:r>
              <a:rPr lang="en-US" sz="2000" baseline="30000" dirty="0" smtClean="0"/>
              <a:t>nd</a:t>
            </a:r>
            <a:r>
              <a:rPr lang="en-US" sz="2000" dirty="0" smtClean="0"/>
              <a:t> Circuit precedent, and noted that the U.S. Trustee had actually </a:t>
            </a:r>
            <a:r>
              <a:rPr lang="en-US" sz="2000" i="1" dirty="0" smtClean="0"/>
              <a:t>opposed</a:t>
            </a:r>
            <a:r>
              <a:rPr lang="en-US" sz="2000" dirty="0" smtClean="0"/>
              <a:t> transfer in that case, calling on the court to rule on the basis of the preferences of the largest creditors.</a:t>
            </a:r>
          </a:p>
          <a:p>
            <a:pPr>
              <a:buFont typeface="Arial" pitchFamily="34" charset="0"/>
              <a:buChar char="•"/>
            </a:pPr>
            <a:endParaRPr lang="en-US" sz="2000" dirty="0"/>
          </a:p>
        </p:txBody>
      </p:sp>
    </p:spTree>
    <p:extLst>
      <p:ext uri="{BB962C8B-B14F-4D97-AF65-F5344CB8AC3E}">
        <p14:creationId xmlns:p14="http://schemas.microsoft.com/office/powerpoint/2010/main" val="34342982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0"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Joinders to the </a:t>
            </a:r>
            <a:r>
              <a:rPr lang="en-US" dirty="0" smtClean="0"/>
              <a:t>Debtors’ </a:t>
            </a:r>
            <a:r>
              <a:rPr lang="en-US" dirty="0"/>
              <a:t>Response</a:t>
            </a:r>
          </a:p>
        </p:txBody>
      </p:sp>
      <p:sp>
        <p:nvSpPr>
          <p:cNvPr id="87041" name="Rectangle 1"/>
          <p:cNvSpPr>
            <a:spLocks noGrp="1" noChangeArrowheads="1"/>
          </p:cNvSpPr>
          <p:nvPr>
            <p:ph type="body" idx="4294967295"/>
          </p:nvPr>
        </p:nvSpPr>
        <p:spPr bwMode="auto">
          <a:xfrm>
            <a:off x="304801" y="1600200"/>
            <a:ext cx="8510588" cy="5029200"/>
          </a:xfrm>
          <a:prstGeom prst="rect">
            <a:avLst/>
          </a:prstGeom>
        </p:spPr>
        <p:txBody>
          <a:bodyPr lIns="0"/>
          <a:lstStyle/>
          <a:p>
            <a:r>
              <a:rPr lang="en-US" dirty="0" smtClean="0"/>
              <a:t>Creditors’ </a:t>
            </a:r>
            <a:r>
              <a:rPr lang="en-US" dirty="0"/>
              <a:t>Committee</a:t>
            </a:r>
          </a:p>
          <a:p>
            <a:r>
              <a:rPr lang="en-US" dirty="0"/>
              <a:t>Indenture Trustee for Senior Notes</a:t>
            </a:r>
          </a:p>
          <a:p>
            <a:r>
              <a:rPr lang="en-US" dirty="0"/>
              <a:t>Ad Hoc Group of Senior Notes Holders</a:t>
            </a:r>
          </a:p>
          <a:p>
            <a:r>
              <a:rPr lang="en-US" dirty="0"/>
              <a:t>First Out DIP Agent</a:t>
            </a:r>
          </a:p>
          <a:p>
            <a:r>
              <a:rPr lang="en-US" dirty="0"/>
              <a:t>Second Out DIP Agent</a:t>
            </a:r>
          </a:p>
          <a:p>
            <a:r>
              <a:rPr lang="en-US" dirty="0" smtClean="0"/>
              <a:t>Three </a:t>
            </a:r>
            <a:r>
              <a:rPr lang="en-US" dirty="0"/>
              <a:t>other </a:t>
            </a:r>
            <a:r>
              <a:rPr lang="en-US" dirty="0" smtClean="0"/>
              <a:t>creditors, including Caterpillar, a top-50 creditor, </a:t>
            </a:r>
            <a:r>
              <a:rPr lang="en-US" dirty="0"/>
              <a:t>filed unique joinders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4"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Template </a:t>
            </a:r>
            <a:r>
              <a:rPr lang="en-US" dirty="0" smtClean="0"/>
              <a:t>Joinders &amp; Statements of Support</a:t>
            </a:r>
            <a:endParaRPr lang="en-US" dirty="0"/>
          </a:p>
        </p:txBody>
      </p:sp>
      <p:sp>
        <p:nvSpPr>
          <p:cNvPr id="144385" name="Rectangle 1"/>
          <p:cNvSpPr>
            <a:spLocks noGrp="1" noChangeArrowheads="1"/>
          </p:cNvSpPr>
          <p:nvPr>
            <p:ph type="body" idx="4294967295"/>
          </p:nvPr>
        </p:nvSpPr>
        <p:spPr bwMode="auto">
          <a:xfrm>
            <a:off x="304801" y="1981200"/>
            <a:ext cx="8510588" cy="5029200"/>
          </a:xfrm>
          <a:prstGeom prst="rect">
            <a:avLst/>
          </a:prstGeom>
        </p:spPr>
        <p:txBody>
          <a:bodyPr lIns="0"/>
          <a:lstStyle/>
          <a:p>
            <a:r>
              <a:rPr lang="en-US" sz="2600" dirty="0" smtClean="0"/>
              <a:t>29 identical joinders were filed by creditors the Debtors’ contacted for support.</a:t>
            </a:r>
          </a:p>
          <a:p>
            <a:r>
              <a:rPr lang="en-US" sz="2600" dirty="0" smtClean="0"/>
              <a:t>These creditors used, and did not deviate from, a form template prepared by the Debtors.  </a:t>
            </a:r>
          </a:p>
          <a:p>
            <a:r>
              <a:rPr lang="en-US" sz="2600" dirty="0" smtClean="0"/>
              <a:t>14 additional creditors elected not to file formal joinders but authorized the Debtors to represent their support for the Debtors’ position.</a:t>
            </a:r>
          </a:p>
          <a:p>
            <a:r>
              <a:rPr lang="en-US" sz="2600" dirty="0" smtClean="0"/>
              <a:t>The Debtors later represented that they contacted 80 creditors in total, with Patriot employees reaching out to creditors with whom they had “pre-existing working relationships.”</a:t>
            </a:r>
            <a:endParaRPr lang="en-US" sz="2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8"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Litigation </a:t>
            </a:r>
            <a:r>
              <a:rPr lang="en-US" dirty="0" smtClean="0"/>
              <a:t>Lesson 1</a:t>
            </a:r>
            <a:endParaRPr lang="en-US" dirty="0"/>
          </a:p>
        </p:txBody>
      </p:sp>
      <p:sp>
        <p:nvSpPr>
          <p:cNvPr id="145409" name="Rectangle 1"/>
          <p:cNvSpPr>
            <a:spLocks noGrp="1" noChangeArrowheads="1"/>
          </p:cNvSpPr>
          <p:nvPr>
            <p:ph type="body" idx="4294967295"/>
          </p:nvPr>
        </p:nvSpPr>
        <p:spPr bwMode="auto">
          <a:xfrm>
            <a:off x="820738" y="3182938"/>
            <a:ext cx="8510587" cy="5029200"/>
          </a:xfrm>
          <a:prstGeom prst="rect">
            <a:avLst/>
          </a:prstGeom>
        </p:spPr>
        <p:txBody>
          <a:bodyPr lIns="0"/>
          <a:lstStyle/>
          <a:p>
            <a:pPr>
              <a:buFont typeface="Arial Unicode MS" pitchFamily="34" charset="-128"/>
              <a:buNone/>
            </a:pPr>
            <a:r>
              <a:rPr lang="en-US" dirty="0" smtClean="0"/>
              <a:t>“Yes, evidence; I’m really big on evidence</a:t>
            </a:r>
            <a:r>
              <a:rPr lang="en-US" dirty="0" smtClean="0"/>
              <a:t>.”</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8"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Litigation </a:t>
            </a:r>
            <a:r>
              <a:rPr lang="en-US" dirty="0" smtClean="0"/>
              <a:t>Lesson 1 (cont’d)</a:t>
            </a:r>
            <a:endParaRPr lang="en-US" dirty="0"/>
          </a:p>
        </p:txBody>
      </p:sp>
      <p:sp>
        <p:nvSpPr>
          <p:cNvPr id="145409" name="Rectangle 1"/>
          <p:cNvSpPr>
            <a:spLocks noGrp="1" noChangeArrowheads="1"/>
          </p:cNvSpPr>
          <p:nvPr>
            <p:ph type="body" idx="4294967295"/>
          </p:nvPr>
        </p:nvSpPr>
        <p:spPr bwMode="auto">
          <a:xfrm>
            <a:off x="304801" y="1524000"/>
            <a:ext cx="8510587" cy="5029200"/>
          </a:xfrm>
          <a:prstGeom prst="rect">
            <a:avLst/>
          </a:prstGeom>
        </p:spPr>
        <p:txBody>
          <a:bodyPr lIns="0"/>
          <a:lstStyle/>
          <a:p>
            <a:r>
              <a:rPr lang="en-US" dirty="0" smtClean="0"/>
              <a:t>Prior to the hearing, the parties entered into a Stipulation of Facts.  </a:t>
            </a:r>
          </a:p>
          <a:p>
            <a:r>
              <a:rPr lang="en-US" dirty="0" smtClean="0"/>
              <a:t>The Debtors stipulated that the two NY entities were created for the sole purpose of satisfying Section 1408(1).  </a:t>
            </a:r>
          </a:p>
          <a:p>
            <a:r>
              <a:rPr lang="en-US" dirty="0" smtClean="0"/>
              <a:t>The parties agreed that all declarations and exhibits would be admitted, without any cross-examination of any of the witnesses.</a:t>
            </a:r>
            <a:endParaRPr lang="en-US" dirty="0"/>
          </a:p>
        </p:txBody>
      </p:sp>
    </p:spTree>
    <p:extLst>
      <p:ext uri="{BB962C8B-B14F-4D97-AF65-F5344CB8AC3E}">
        <p14:creationId xmlns:p14="http://schemas.microsoft.com/office/powerpoint/2010/main" val="10431598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8"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Litigation </a:t>
            </a:r>
            <a:r>
              <a:rPr lang="en-US" dirty="0" smtClean="0"/>
              <a:t>Lesson 1 (cont’d)</a:t>
            </a:r>
            <a:endParaRPr lang="en-US" dirty="0"/>
          </a:p>
        </p:txBody>
      </p:sp>
      <p:sp>
        <p:nvSpPr>
          <p:cNvPr id="145409" name="Rectangle 1"/>
          <p:cNvSpPr>
            <a:spLocks noGrp="1" noChangeArrowheads="1"/>
          </p:cNvSpPr>
          <p:nvPr>
            <p:ph type="body" idx="4294967295"/>
          </p:nvPr>
        </p:nvSpPr>
        <p:spPr bwMode="auto">
          <a:xfrm>
            <a:off x="304801" y="1524000"/>
            <a:ext cx="8510587" cy="5029200"/>
          </a:xfrm>
          <a:prstGeom prst="rect">
            <a:avLst/>
          </a:prstGeom>
        </p:spPr>
        <p:txBody>
          <a:bodyPr lIns="0"/>
          <a:lstStyle/>
          <a:p>
            <a:pPr>
              <a:spcAft>
                <a:spcPts val="1200"/>
              </a:spcAft>
            </a:pPr>
            <a:r>
              <a:rPr lang="en-US" sz="1800" dirty="0" smtClean="0"/>
              <a:t>“There’s a burden of proof here, and my job, when we’re done, is going to be to comb through the record and determine whether the burden of proof was carried. . . . As we’re proceeding, if we identify factual issues that aren’t covered by the record, what happens?”</a:t>
            </a:r>
          </a:p>
          <a:p>
            <a:pPr>
              <a:spcAft>
                <a:spcPts val="1200"/>
              </a:spcAft>
            </a:pPr>
            <a:r>
              <a:rPr lang="en-US" sz="1800" dirty="0" smtClean="0"/>
              <a:t>Judge Chapman implied, through questioning, that the record did not support the Union’s assertion that “most of the employees are located in West Virginia.”  When counsel for the Union could not point to record support for the assertion, Judge Chapman stated, “Well, this is exactly what my concern was about the stipulation.”</a:t>
            </a:r>
          </a:p>
          <a:p>
            <a:pPr>
              <a:spcAft>
                <a:spcPts val="1200"/>
              </a:spcAft>
            </a:pPr>
            <a:r>
              <a:rPr lang="en-US" sz="1800" dirty="0" smtClean="0"/>
              <a:t>With respect to the Union’s statement that a transfer to WV would reduce the costs of administration of the estate, Judge Chapman stated “There is no evidence on that.  There is no evidence. . . .  A lot of statements have been made about the costs.  A lot of hypotheses have been offered.  But there’s no evidence as to the cost of the case in one venue versus another.  There is speculation about the use of local counsel.  There’s speculation about travel time, hotel rooms, costs of flights, but no one’s presented me with a coherent or cohesive model of what would actually happen.”</a:t>
            </a:r>
          </a:p>
          <a:p>
            <a:pPr>
              <a:spcAft>
                <a:spcPts val="1200"/>
              </a:spcAft>
            </a:pPr>
            <a:endParaRPr lang="en-US" sz="2400" dirty="0"/>
          </a:p>
        </p:txBody>
      </p:sp>
    </p:spTree>
    <p:extLst>
      <p:ext uri="{BB962C8B-B14F-4D97-AF65-F5344CB8AC3E}">
        <p14:creationId xmlns:p14="http://schemas.microsoft.com/office/powerpoint/2010/main" val="1869642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idx="4294967295"/>
          </p:nvPr>
        </p:nvSpPr>
        <p:spPr bwMode="auto">
          <a:xfrm>
            <a:off x="314326" y="2152650"/>
            <a:ext cx="8510588" cy="914400"/>
          </a:xfrm>
          <a:prstGeom prst="rect">
            <a:avLst/>
          </a:prstGeom>
        </p:spPr>
        <p:txBody>
          <a:bodyPr lIns="0"/>
          <a:lstStyle/>
          <a:p>
            <a:r>
              <a:rPr lang="en-US" dirty="0"/>
              <a:t>Can a debtor establish venue in a district where it is not </a:t>
            </a:r>
            <a:r>
              <a:rPr lang="en-US" dirty="0" smtClean="0"/>
              <a:t>“domiciled” </a:t>
            </a:r>
            <a:r>
              <a:rPr lang="en-US" dirty="0"/>
              <a:t>and has no </a:t>
            </a:r>
            <a:r>
              <a:rPr lang="en-US" dirty="0" smtClean="0"/>
              <a:t>“residence” </a:t>
            </a:r>
            <a:r>
              <a:rPr lang="en-US" dirty="0"/>
              <a:t>by creating a new entity in that district on the eve of bankruptcy?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2"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solidFill>
                  <a:srgbClr val="34B233"/>
                </a:solidFill>
              </a:rPr>
              <a:t>Litigation </a:t>
            </a:r>
            <a:r>
              <a:rPr lang="en-US" dirty="0" smtClean="0">
                <a:solidFill>
                  <a:srgbClr val="34B233"/>
                </a:solidFill>
              </a:rPr>
              <a:t>Lesson 2</a:t>
            </a:r>
            <a:endParaRPr lang="en-US" dirty="0">
              <a:solidFill>
                <a:srgbClr val="34B233"/>
              </a:solidFill>
            </a:endParaRPr>
          </a:p>
        </p:txBody>
      </p:sp>
      <p:sp>
        <p:nvSpPr>
          <p:cNvPr id="146433" name="Rectangle 1"/>
          <p:cNvSpPr>
            <a:spLocks noGrp="1" noChangeArrowheads="1"/>
          </p:cNvSpPr>
          <p:nvPr>
            <p:ph type="body" idx="4294967295"/>
          </p:nvPr>
        </p:nvSpPr>
        <p:spPr bwMode="auto">
          <a:xfrm>
            <a:off x="890589" y="2417763"/>
            <a:ext cx="8510587" cy="5029200"/>
          </a:xfrm>
          <a:prstGeom prst="rect">
            <a:avLst/>
          </a:prstGeom>
        </p:spPr>
        <p:txBody>
          <a:bodyPr lIns="0"/>
          <a:lstStyle/>
          <a:p>
            <a:r>
              <a:rPr lang="en-US" dirty="0"/>
              <a:t>Cross-examine </a:t>
            </a:r>
            <a:r>
              <a:rPr lang="en-US" dirty="0" smtClean="0"/>
              <a:t>opponents’ </a:t>
            </a:r>
            <a:r>
              <a:rPr lang="en-US" dirty="0"/>
              <a:t>witnesses.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8"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Litigation </a:t>
            </a:r>
            <a:r>
              <a:rPr lang="en-US" dirty="0" smtClean="0"/>
              <a:t>Lesson 2 (cont’d)</a:t>
            </a:r>
            <a:endParaRPr lang="en-US" dirty="0"/>
          </a:p>
        </p:txBody>
      </p:sp>
      <p:sp>
        <p:nvSpPr>
          <p:cNvPr id="145409" name="Rectangle 1"/>
          <p:cNvSpPr>
            <a:spLocks noGrp="1" noChangeArrowheads="1"/>
          </p:cNvSpPr>
          <p:nvPr>
            <p:ph type="body" idx="4294967295"/>
          </p:nvPr>
        </p:nvSpPr>
        <p:spPr bwMode="auto">
          <a:xfrm>
            <a:off x="304801" y="1524000"/>
            <a:ext cx="8510587" cy="5029200"/>
          </a:xfrm>
          <a:prstGeom prst="rect">
            <a:avLst/>
          </a:prstGeom>
        </p:spPr>
        <p:txBody>
          <a:bodyPr lIns="0"/>
          <a:lstStyle/>
          <a:p>
            <a:r>
              <a:rPr lang="en-US" sz="2400" dirty="0" smtClean="0"/>
              <a:t>The Debtors’ first day declaration stated that “[t]he Debtors determined that the SDNY is the optimal venue for the Debtors’ chapter 11 cases and is in the best interests of the Debtors, their creditors and other stakeholders and these estates. . . . I believe that had we filed in one of the other jurisdictions that were also available to us (</a:t>
            </a:r>
            <a:r>
              <a:rPr lang="en-US" sz="2400" dirty="0" err="1" smtClean="0"/>
              <a:t>i</a:t>
            </a:r>
            <a:r>
              <a:rPr lang="en-US" sz="2400" dirty="0" smtClean="0"/>
              <a:t>) most of our domestic and foreign creditors would have been inconvenienced and (ii) the costs and inefficiency of the administration of the estates would have materially increased.”</a:t>
            </a:r>
          </a:p>
          <a:p>
            <a:r>
              <a:rPr lang="en-US" sz="2400" dirty="0" smtClean="0"/>
              <a:t>Because the Movants waived their right to cross-examine Mr. Schroeder, this testimony as to the estates’ best interests and costs of administration was </a:t>
            </a:r>
            <a:r>
              <a:rPr lang="en-US" sz="2400" dirty="0" err="1" smtClean="0"/>
              <a:t>unrefuted</a:t>
            </a:r>
            <a:r>
              <a:rPr lang="en-US" sz="2400" dirty="0" smtClean="0"/>
              <a:t>.</a:t>
            </a:r>
            <a:endParaRPr lang="en-US" sz="2400" dirty="0"/>
          </a:p>
        </p:txBody>
      </p:sp>
    </p:spTree>
    <p:extLst>
      <p:ext uri="{BB962C8B-B14F-4D97-AF65-F5344CB8AC3E}">
        <p14:creationId xmlns:p14="http://schemas.microsoft.com/office/powerpoint/2010/main" val="14080471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8"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Litigation </a:t>
            </a:r>
            <a:r>
              <a:rPr lang="en-US" dirty="0" smtClean="0"/>
              <a:t>Lesson 2 (cont’d)</a:t>
            </a:r>
            <a:endParaRPr lang="en-US" dirty="0"/>
          </a:p>
        </p:txBody>
      </p:sp>
      <p:sp>
        <p:nvSpPr>
          <p:cNvPr id="145409" name="Rectangle 1"/>
          <p:cNvSpPr>
            <a:spLocks noGrp="1" noChangeArrowheads="1"/>
          </p:cNvSpPr>
          <p:nvPr>
            <p:ph type="body" idx="4294967295"/>
          </p:nvPr>
        </p:nvSpPr>
        <p:spPr bwMode="auto">
          <a:xfrm>
            <a:off x="304801" y="1524000"/>
            <a:ext cx="8510587" cy="5029200"/>
          </a:xfrm>
          <a:prstGeom prst="rect">
            <a:avLst/>
          </a:prstGeom>
        </p:spPr>
        <p:txBody>
          <a:bodyPr lIns="0"/>
          <a:lstStyle/>
          <a:p>
            <a:r>
              <a:rPr lang="en-US" sz="2000" dirty="0" smtClean="0"/>
              <a:t>In closing argument, the Union argued that the costs of proceeding in NY vs. WV were “unknowable.”  The court responded, “No, but that’s the problem that I have is that all I have is what the parties tell me, and here have the debtor telling me they determined this, and I would have been very happy to listen to lengthy cross-examination of Mr. Schroeder on this point; indeed, I was looking forward to it, but it didn’t happen.”</a:t>
            </a:r>
          </a:p>
          <a:p>
            <a:endParaRPr lang="en-US" sz="2000" dirty="0" smtClean="0"/>
          </a:p>
          <a:p>
            <a:r>
              <a:rPr lang="en-US" sz="2000" dirty="0" smtClean="0"/>
              <a:t>The Debtors argued, “[a]</a:t>
            </a:r>
            <a:r>
              <a:rPr lang="en-US" sz="2000" dirty="0" err="1" smtClean="0"/>
              <a:t>nd</a:t>
            </a:r>
            <a:r>
              <a:rPr lang="en-US" sz="2000" dirty="0" smtClean="0"/>
              <a:t> the movants had a burden to show X.  They decided not to serve discovery.  They could have said we think you did this for the wrong reasons; we want discovery.  We think you did this to run from something; we want discovery.  We think you did this to disadvantage a specific creditor; we want discovery.  We think you did this to get a forum that’s going to be unduly, sleazily in your favor.  They could have asked us a million things.  What they did instead was they agreed that the facts are we did it in the best interest of the estate, in the best interest of creditors, with cost and efficiency, and to make it convenient for creditors.”</a:t>
            </a:r>
            <a:endParaRPr lang="en-US" sz="2000" dirty="0"/>
          </a:p>
        </p:txBody>
      </p:sp>
    </p:spTree>
    <p:extLst>
      <p:ext uri="{BB962C8B-B14F-4D97-AF65-F5344CB8AC3E}">
        <p14:creationId xmlns:p14="http://schemas.microsoft.com/office/powerpoint/2010/main" val="2484013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1"/>
          <p:cNvSpPr>
            <a:spLocks noGrp="1" noChangeArrowheads="1"/>
          </p:cNvSpPr>
          <p:nvPr>
            <p:ph type="body" idx="4294967295"/>
          </p:nvPr>
        </p:nvSpPr>
        <p:spPr bwMode="auto">
          <a:xfrm>
            <a:off x="457201" y="2667000"/>
            <a:ext cx="8510587" cy="5029200"/>
          </a:xfrm>
          <a:prstGeom prst="rect">
            <a:avLst/>
          </a:prstGeom>
        </p:spPr>
        <p:txBody>
          <a:bodyPr lIns="0"/>
          <a:lstStyle/>
          <a:p>
            <a:r>
              <a:rPr lang="en-US" dirty="0" smtClean="0"/>
              <a:t>Avoid creating an implication of bias or favoritism.</a:t>
            </a:r>
            <a:endParaRPr lang="en-US" dirty="0"/>
          </a:p>
        </p:txBody>
      </p:sp>
      <p:sp>
        <p:nvSpPr>
          <p:cNvPr id="5" name="Rectangle 0"/>
          <p:cNvSpPr txBox="1">
            <a:spLocks noChangeArrowheads="1"/>
          </p:cNvSpPr>
          <p:nvPr/>
        </p:nvSpPr>
        <p:spPr bwMode="auto">
          <a:xfrm>
            <a:off x="304801" y="822325"/>
            <a:ext cx="851058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pitchFamily="34" charset="0"/>
              </a:defRPr>
            </a:lvl2pPr>
            <a:lvl3pPr algn="l" rtl="0" fontAlgn="base">
              <a:spcBef>
                <a:spcPct val="0"/>
              </a:spcBef>
              <a:spcAft>
                <a:spcPct val="0"/>
              </a:spcAft>
              <a:defRPr sz="3200" b="1">
                <a:solidFill>
                  <a:schemeClr val="tx2"/>
                </a:solidFill>
                <a:latin typeface="Arial" pitchFamily="34" charset="0"/>
              </a:defRPr>
            </a:lvl3pPr>
            <a:lvl4pPr algn="l" rtl="0" fontAlgn="base">
              <a:spcBef>
                <a:spcPct val="0"/>
              </a:spcBef>
              <a:spcAft>
                <a:spcPct val="0"/>
              </a:spcAft>
              <a:defRPr sz="3200" b="1">
                <a:solidFill>
                  <a:schemeClr val="tx2"/>
                </a:solidFill>
                <a:latin typeface="Arial" pitchFamily="34" charset="0"/>
              </a:defRPr>
            </a:lvl4pPr>
            <a:lvl5pPr algn="l" rtl="0" fontAlgn="base">
              <a:spcBef>
                <a:spcPct val="0"/>
              </a:spcBef>
              <a:spcAft>
                <a:spcPct val="0"/>
              </a:spcAft>
              <a:defRPr sz="3200" b="1">
                <a:solidFill>
                  <a:schemeClr val="tx2"/>
                </a:solidFill>
                <a:latin typeface="Arial" pitchFamily="34" charset="0"/>
              </a:defRPr>
            </a:lvl5pPr>
            <a:lvl6pPr marL="457200" algn="l" rtl="0" fontAlgn="base">
              <a:spcBef>
                <a:spcPct val="0"/>
              </a:spcBef>
              <a:spcAft>
                <a:spcPct val="0"/>
              </a:spcAft>
              <a:defRPr sz="3200" b="1">
                <a:solidFill>
                  <a:schemeClr val="tx2"/>
                </a:solidFill>
                <a:latin typeface="Arial" pitchFamily="34" charset="0"/>
              </a:defRPr>
            </a:lvl6pPr>
            <a:lvl7pPr marL="914400" algn="l" rtl="0" fontAlgn="base">
              <a:spcBef>
                <a:spcPct val="0"/>
              </a:spcBef>
              <a:spcAft>
                <a:spcPct val="0"/>
              </a:spcAft>
              <a:defRPr sz="3200" b="1">
                <a:solidFill>
                  <a:schemeClr val="tx2"/>
                </a:solidFill>
                <a:latin typeface="Arial" pitchFamily="34" charset="0"/>
              </a:defRPr>
            </a:lvl7pPr>
            <a:lvl8pPr marL="1371600" algn="l" rtl="0" fontAlgn="base">
              <a:spcBef>
                <a:spcPct val="0"/>
              </a:spcBef>
              <a:spcAft>
                <a:spcPct val="0"/>
              </a:spcAft>
              <a:defRPr sz="3200" b="1">
                <a:solidFill>
                  <a:schemeClr val="tx2"/>
                </a:solidFill>
                <a:latin typeface="Arial" pitchFamily="34" charset="0"/>
              </a:defRPr>
            </a:lvl8pPr>
            <a:lvl9pPr marL="1828800" algn="l" rtl="0" fontAlgn="base">
              <a:spcBef>
                <a:spcPct val="0"/>
              </a:spcBef>
              <a:spcAft>
                <a:spcPct val="0"/>
              </a:spcAft>
              <a:defRPr sz="3200" b="1">
                <a:solidFill>
                  <a:schemeClr val="tx2"/>
                </a:solidFill>
                <a:latin typeface="Arial" pitchFamily="34" charset="0"/>
              </a:defRPr>
            </a:lvl9pPr>
          </a:lstStyle>
          <a:p>
            <a:r>
              <a:rPr lang="en-US" kern="0" dirty="0" smtClean="0"/>
              <a:t>Litigation Lesson 3 </a:t>
            </a:r>
            <a:endParaRPr lang="en-US" kern="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8"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Litigation </a:t>
            </a:r>
            <a:r>
              <a:rPr lang="en-US" dirty="0" smtClean="0"/>
              <a:t>Lesson 3 (cont’d)</a:t>
            </a:r>
            <a:endParaRPr lang="en-US" dirty="0"/>
          </a:p>
        </p:txBody>
      </p:sp>
      <p:sp>
        <p:nvSpPr>
          <p:cNvPr id="145409" name="Rectangle 1"/>
          <p:cNvSpPr>
            <a:spLocks noGrp="1" noChangeArrowheads="1"/>
          </p:cNvSpPr>
          <p:nvPr>
            <p:ph type="body" idx="4294967295"/>
          </p:nvPr>
        </p:nvSpPr>
        <p:spPr bwMode="auto">
          <a:xfrm>
            <a:off x="304801" y="1524000"/>
            <a:ext cx="8510587" cy="5029200"/>
          </a:xfrm>
          <a:prstGeom prst="rect">
            <a:avLst/>
          </a:prstGeom>
        </p:spPr>
        <p:txBody>
          <a:bodyPr lIns="0"/>
          <a:lstStyle/>
          <a:p>
            <a:r>
              <a:rPr lang="en-US" dirty="0" smtClean="0"/>
              <a:t>The Union was attacked by opponents and the Court for stating, in their reply papers, that “Judges in the Southern District of West Virginia live near coal miners, grew up with them, worship with them, and break bread with them.”</a:t>
            </a:r>
          </a:p>
          <a:p>
            <a:r>
              <a:rPr lang="en-US" dirty="0" smtClean="0"/>
              <a:t>The Court stated, “in my mind, this issue that you’re raising, the familiarity – the judges grew up with coal miners, they live among coal miners – it gives me some pause, I have to say, because, in my mind, the most ancient traditions of justice require that the tribunal be completely impartial.”</a:t>
            </a:r>
            <a:endParaRPr lang="en-US" dirty="0"/>
          </a:p>
        </p:txBody>
      </p:sp>
    </p:spTree>
    <p:extLst>
      <p:ext uri="{BB962C8B-B14F-4D97-AF65-F5344CB8AC3E}">
        <p14:creationId xmlns:p14="http://schemas.microsoft.com/office/powerpoint/2010/main" val="14080471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8"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Litigation </a:t>
            </a:r>
            <a:r>
              <a:rPr lang="en-US" dirty="0" smtClean="0"/>
              <a:t>Lesson 3 (cont’d)</a:t>
            </a:r>
            <a:endParaRPr lang="en-US" dirty="0"/>
          </a:p>
        </p:txBody>
      </p:sp>
      <p:sp>
        <p:nvSpPr>
          <p:cNvPr id="145409" name="Rectangle 1"/>
          <p:cNvSpPr>
            <a:spLocks noGrp="1" noChangeArrowheads="1"/>
          </p:cNvSpPr>
          <p:nvPr>
            <p:ph type="body" idx="4294967295"/>
          </p:nvPr>
        </p:nvSpPr>
        <p:spPr bwMode="auto">
          <a:xfrm>
            <a:off x="304801" y="1524000"/>
            <a:ext cx="8510587" cy="5029200"/>
          </a:xfrm>
          <a:prstGeom prst="rect">
            <a:avLst/>
          </a:prstGeom>
        </p:spPr>
        <p:txBody>
          <a:bodyPr lIns="0"/>
          <a:lstStyle/>
          <a:p>
            <a:r>
              <a:rPr lang="en-US" dirty="0" smtClean="0"/>
              <a:t>Counsel for the Union also stated at the hearing that Union members would want the case to be transferred to WV even if, all other things being equal, administration of the cases would cost less in New York.</a:t>
            </a:r>
          </a:p>
          <a:p>
            <a:r>
              <a:rPr lang="en-US" dirty="0" smtClean="0"/>
              <a:t>Counsel for the Union also stated that negotiations with Union members would “be that much more difficult” if the Court denied their motion, because the Union members would perceive the denial as the Court being unfair to them.</a:t>
            </a:r>
            <a:endParaRPr lang="en-US" dirty="0"/>
          </a:p>
        </p:txBody>
      </p:sp>
    </p:spTree>
    <p:extLst>
      <p:ext uri="{BB962C8B-B14F-4D97-AF65-F5344CB8AC3E}">
        <p14:creationId xmlns:p14="http://schemas.microsoft.com/office/powerpoint/2010/main" val="39453135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1"/>
          <p:cNvSpPr>
            <a:spLocks noGrp="1" noChangeArrowheads="1"/>
          </p:cNvSpPr>
          <p:nvPr>
            <p:ph type="body" idx="4294967295"/>
          </p:nvPr>
        </p:nvSpPr>
        <p:spPr bwMode="auto">
          <a:xfrm>
            <a:off x="925513" y="2643188"/>
            <a:ext cx="8510587" cy="5029200"/>
          </a:xfrm>
          <a:prstGeom prst="rect">
            <a:avLst/>
          </a:prstGeom>
        </p:spPr>
        <p:txBody>
          <a:bodyPr lIns="0"/>
          <a:lstStyle/>
          <a:p>
            <a:r>
              <a:rPr lang="en-US" dirty="0" smtClean="0"/>
              <a:t>Don’t </a:t>
            </a:r>
            <a:r>
              <a:rPr lang="en-US" dirty="0"/>
              <a:t>insult the judge.</a:t>
            </a:r>
          </a:p>
        </p:txBody>
      </p:sp>
      <p:sp>
        <p:nvSpPr>
          <p:cNvPr id="4" name="Rectangle 0"/>
          <p:cNvSpPr txBox="1">
            <a:spLocks noChangeArrowheads="1"/>
          </p:cNvSpPr>
          <p:nvPr/>
        </p:nvSpPr>
        <p:spPr bwMode="auto">
          <a:xfrm>
            <a:off x="304801" y="822325"/>
            <a:ext cx="851058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pitchFamily="34" charset="0"/>
              </a:defRPr>
            </a:lvl2pPr>
            <a:lvl3pPr algn="l" rtl="0" fontAlgn="base">
              <a:spcBef>
                <a:spcPct val="0"/>
              </a:spcBef>
              <a:spcAft>
                <a:spcPct val="0"/>
              </a:spcAft>
              <a:defRPr sz="3200" b="1">
                <a:solidFill>
                  <a:schemeClr val="tx2"/>
                </a:solidFill>
                <a:latin typeface="Arial" pitchFamily="34" charset="0"/>
              </a:defRPr>
            </a:lvl3pPr>
            <a:lvl4pPr algn="l" rtl="0" fontAlgn="base">
              <a:spcBef>
                <a:spcPct val="0"/>
              </a:spcBef>
              <a:spcAft>
                <a:spcPct val="0"/>
              </a:spcAft>
              <a:defRPr sz="3200" b="1">
                <a:solidFill>
                  <a:schemeClr val="tx2"/>
                </a:solidFill>
                <a:latin typeface="Arial" pitchFamily="34" charset="0"/>
              </a:defRPr>
            </a:lvl4pPr>
            <a:lvl5pPr algn="l" rtl="0" fontAlgn="base">
              <a:spcBef>
                <a:spcPct val="0"/>
              </a:spcBef>
              <a:spcAft>
                <a:spcPct val="0"/>
              </a:spcAft>
              <a:defRPr sz="3200" b="1">
                <a:solidFill>
                  <a:schemeClr val="tx2"/>
                </a:solidFill>
                <a:latin typeface="Arial" pitchFamily="34" charset="0"/>
              </a:defRPr>
            </a:lvl5pPr>
            <a:lvl6pPr marL="457200" algn="l" rtl="0" fontAlgn="base">
              <a:spcBef>
                <a:spcPct val="0"/>
              </a:spcBef>
              <a:spcAft>
                <a:spcPct val="0"/>
              </a:spcAft>
              <a:defRPr sz="3200" b="1">
                <a:solidFill>
                  <a:schemeClr val="tx2"/>
                </a:solidFill>
                <a:latin typeface="Arial" pitchFamily="34" charset="0"/>
              </a:defRPr>
            </a:lvl6pPr>
            <a:lvl7pPr marL="914400" algn="l" rtl="0" fontAlgn="base">
              <a:spcBef>
                <a:spcPct val="0"/>
              </a:spcBef>
              <a:spcAft>
                <a:spcPct val="0"/>
              </a:spcAft>
              <a:defRPr sz="3200" b="1">
                <a:solidFill>
                  <a:schemeClr val="tx2"/>
                </a:solidFill>
                <a:latin typeface="Arial" pitchFamily="34" charset="0"/>
              </a:defRPr>
            </a:lvl7pPr>
            <a:lvl8pPr marL="1371600" algn="l" rtl="0" fontAlgn="base">
              <a:spcBef>
                <a:spcPct val="0"/>
              </a:spcBef>
              <a:spcAft>
                <a:spcPct val="0"/>
              </a:spcAft>
              <a:defRPr sz="3200" b="1">
                <a:solidFill>
                  <a:schemeClr val="tx2"/>
                </a:solidFill>
                <a:latin typeface="Arial" pitchFamily="34" charset="0"/>
              </a:defRPr>
            </a:lvl8pPr>
            <a:lvl9pPr marL="1828800" algn="l" rtl="0" fontAlgn="base">
              <a:spcBef>
                <a:spcPct val="0"/>
              </a:spcBef>
              <a:spcAft>
                <a:spcPct val="0"/>
              </a:spcAft>
              <a:defRPr sz="3200" b="1">
                <a:solidFill>
                  <a:schemeClr val="tx2"/>
                </a:solidFill>
                <a:latin typeface="Arial" pitchFamily="34" charset="0"/>
              </a:defRPr>
            </a:lvl9pPr>
          </a:lstStyle>
          <a:p>
            <a:r>
              <a:rPr lang="en-US" kern="0" dirty="0" smtClean="0"/>
              <a:t>Litigation Lesson 4</a:t>
            </a:r>
            <a:endParaRPr lang="en-US" kern="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8"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Litigation </a:t>
            </a:r>
            <a:r>
              <a:rPr lang="en-US" dirty="0" smtClean="0"/>
              <a:t>Lesson 4 (cont’d)</a:t>
            </a:r>
            <a:endParaRPr lang="en-US" dirty="0"/>
          </a:p>
        </p:txBody>
      </p:sp>
      <p:sp>
        <p:nvSpPr>
          <p:cNvPr id="145409" name="Rectangle 1"/>
          <p:cNvSpPr>
            <a:spLocks noGrp="1" noChangeArrowheads="1"/>
          </p:cNvSpPr>
          <p:nvPr>
            <p:ph type="body" idx="4294967295"/>
          </p:nvPr>
        </p:nvSpPr>
        <p:spPr bwMode="auto">
          <a:xfrm>
            <a:off x="304801" y="1524000"/>
            <a:ext cx="8510587" cy="5029200"/>
          </a:xfrm>
          <a:prstGeom prst="rect">
            <a:avLst/>
          </a:prstGeom>
        </p:spPr>
        <p:txBody>
          <a:bodyPr lIns="0"/>
          <a:lstStyle/>
          <a:p>
            <a:r>
              <a:rPr lang="en-US" sz="2000" dirty="0" smtClean="0"/>
              <a:t>The Union and Sureties argued, in part, that the complexities of the coal mining industry and related regulatory landscape were reasons to transfer the case to WV, where judges would be more familiar with these issues.</a:t>
            </a:r>
          </a:p>
          <a:p>
            <a:r>
              <a:rPr lang="en-US" sz="2000" dirty="0" smtClean="0"/>
              <a:t>When the Sureties argued that any asset sale would involve a fight over whether environmental liabilities could be satisfied, which fight would require the testimony of engineers, Judge Chapman responded that she “had an A+ average when she was an engineering student at Cornell University.”</a:t>
            </a:r>
          </a:p>
          <a:p>
            <a:r>
              <a:rPr lang="en-US" sz="2000" dirty="0" smtClean="0"/>
              <a:t>Judge Chapman also questioned the premise that local courts are better equipped to hear local controversies, stating repeatedly, “what I’m trying to understand is the notion that, because of the intense local interest, why it inexorably follows that a local court would be the best place to resolve this when I’ve identified so many different conflicting interests.”</a:t>
            </a:r>
            <a:endParaRPr lang="en-US" sz="2000" dirty="0"/>
          </a:p>
        </p:txBody>
      </p:sp>
    </p:spTree>
    <p:extLst>
      <p:ext uri="{BB962C8B-B14F-4D97-AF65-F5344CB8AC3E}">
        <p14:creationId xmlns:p14="http://schemas.microsoft.com/office/powerpoint/2010/main" val="14080471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1"/>
          <p:cNvSpPr>
            <a:spLocks noGrp="1" noChangeArrowheads="1"/>
          </p:cNvSpPr>
          <p:nvPr>
            <p:ph type="body" idx="4294967295"/>
          </p:nvPr>
        </p:nvSpPr>
        <p:spPr bwMode="auto">
          <a:xfrm>
            <a:off x="992189" y="3060700"/>
            <a:ext cx="8510587" cy="4457700"/>
          </a:xfrm>
          <a:prstGeom prst="rect">
            <a:avLst/>
          </a:prstGeom>
        </p:spPr>
        <p:txBody>
          <a:bodyPr lIns="0"/>
          <a:lstStyle/>
          <a:p>
            <a:r>
              <a:rPr lang="en-US" dirty="0"/>
              <a:t>Beware the use of </a:t>
            </a:r>
            <a:r>
              <a:rPr lang="en-US" dirty="0" smtClean="0"/>
              <a:t>“template” </a:t>
            </a:r>
            <a:r>
              <a:rPr lang="en-US" dirty="0"/>
              <a:t>joinders.</a:t>
            </a:r>
          </a:p>
        </p:txBody>
      </p:sp>
      <p:sp>
        <p:nvSpPr>
          <p:cNvPr id="4" name="Rectangle 0"/>
          <p:cNvSpPr txBox="1">
            <a:spLocks noChangeArrowheads="1"/>
          </p:cNvSpPr>
          <p:nvPr/>
        </p:nvSpPr>
        <p:spPr bwMode="auto">
          <a:xfrm>
            <a:off x="304801" y="822325"/>
            <a:ext cx="851058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pitchFamily="34" charset="0"/>
              </a:defRPr>
            </a:lvl2pPr>
            <a:lvl3pPr algn="l" rtl="0" fontAlgn="base">
              <a:spcBef>
                <a:spcPct val="0"/>
              </a:spcBef>
              <a:spcAft>
                <a:spcPct val="0"/>
              </a:spcAft>
              <a:defRPr sz="3200" b="1">
                <a:solidFill>
                  <a:schemeClr val="tx2"/>
                </a:solidFill>
                <a:latin typeface="Arial" pitchFamily="34" charset="0"/>
              </a:defRPr>
            </a:lvl3pPr>
            <a:lvl4pPr algn="l" rtl="0" fontAlgn="base">
              <a:spcBef>
                <a:spcPct val="0"/>
              </a:spcBef>
              <a:spcAft>
                <a:spcPct val="0"/>
              </a:spcAft>
              <a:defRPr sz="3200" b="1">
                <a:solidFill>
                  <a:schemeClr val="tx2"/>
                </a:solidFill>
                <a:latin typeface="Arial" pitchFamily="34" charset="0"/>
              </a:defRPr>
            </a:lvl4pPr>
            <a:lvl5pPr algn="l" rtl="0" fontAlgn="base">
              <a:spcBef>
                <a:spcPct val="0"/>
              </a:spcBef>
              <a:spcAft>
                <a:spcPct val="0"/>
              </a:spcAft>
              <a:defRPr sz="3200" b="1">
                <a:solidFill>
                  <a:schemeClr val="tx2"/>
                </a:solidFill>
                <a:latin typeface="Arial" pitchFamily="34" charset="0"/>
              </a:defRPr>
            </a:lvl5pPr>
            <a:lvl6pPr marL="457200" algn="l" rtl="0" fontAlgn="base">
              <a:spcBef>
                <a:spcPct val="0"/>
              </a:spcBef>
              <a:spcAft>
                <a:spcPct val="0"/>
              </a:spcAft>
              <a:defRPr sz="3200" b="1">
                <a:solidFill>
                  <a:schemeClr val="tx2"/>
                </a:solidFill>
                <a:latin typeface="Arial" pitchFamily="34" charset="0"/>
              </a:defRPr>
            </a:lvl6pPr>
            <a:lvl7pPr marL="914400" algn="l" rtl="0" fontAlgn="base">
              <a:spcBef>
                <a:spcPct val="0"/>
              </a:spcBef>
              <a:spcAft>
                <a:spcPct val="0"/>
              </a:spcAft>
              <a:defRPr sz="3200" b="1">
                <a:solidFill>
                  <a:schemeClr val="tx2"/>
                </a:solidFill>
                <a:latin typeface="Arial" pitchFamily="34" charset="0"/>
              </a:defRPr>
            </a:lvl7pPr>
            <a:lvl8pPr marL="1371600" algn="l" rtl="0" fontAlgn="base">
              <a:spcBef>
                <a:spcPct val="0"/>
              </a:spcBef>
              <a:spcAft>
                <a:spcPct val="0"/>
              </a:spcAft>
              <a:defRPr sz="3200" b="1">
                <a:solidFill>
                  <a:schemeClr val="tx2"/>
                </a:solidFill>
                <a:latin typeface="Arial" pitchFamily="34" charset="0"/>
              </a:defRPr>
            </a:lvl8pPr>
            <a:lvl9pPr marL="1828800" algn="l" rtl="0" fontAlgn="base">
              <a:spcBef>
                <a:spcPct val="0"/>
              </a:spcBef>
              <a:spcAft>
                <a:spcPct val="0"/>
              </a:spcAft>
              <a:defRPr sz="3200" b="1">
                <a:solidFill>
                  <a:schemeClr val="tx2"/>
                </a:solidFill>
                <a:latin typeface="Arial" pitchFamily="34" charset="0"/>
              </a:defRPr>
            </a:lvl9pPr>
          </a:lstStyle>
          <a:p>
            <a:r>
              <a:rPr lang="en-US" kern="0" dirty="0" smtClean="0"/>
              <a:t>Litigation Lesson 5</a:t>
            </a:r>
            <a:endParaRPr lang="en-US" kern="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8"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Litigation </a:t>
            </a:r>
            <a:r>
              <a:rPr lang="en-US" dirty="0" smtClean="0"/>
              <a:t>Lesson 5 (cont’d)</a:t>
            </a:r>
            <a:endParaRPr lang="en-US" dirty="0"/>
          </a:p>
        </p:txBody>
      </p:sp>
      <p:sp>
        <p:nvSpPr>
          <p:cNvPr id="145409" name="Rectangle 1"/>
          <p:cNvSpPr>
            <a:spLocks noGrp="1" noChangeArrowheads="1"/>
          </p:cNvSpPr>
          <p:nvPr>
            <p:ph type="body" idx="4294967295"/>
          </p:nvPr>
        </p:nvSpPr>
        <p:spPr bwMode="auto">
          <a:xfrm>
            <a:off x="304801" y="1524000"/>
            <a:ext cx="8510587" cy="5029200"/>
          </a:xfrm>
          <a:prstGeom prst="rect">
            <a:avLst/>
          </a:prstGeom>
        </p:spPr>
        <p:txBody>
          <a:bodyPr lIns="0"/>
          <a:lstStyle/>
          <a:p>
            <a:r>
              <a:rPr lang="en-US" sz="2400" dirty="0" smtClean="0"/>
              <a:t>With respect to the joinders, in response to a statement by Debtors’ counsel that the Debtors reached out to a small group of creditors for support, Judge Chapman stated, “But I have a problem with that, because sometimes to ask the question is to imply the answer, all right.  So I don’t know how many parties the debtor reached out to, how many parties said, sure, we want to help you.  To me, it possibly is a heavy-handed question to ask a business counterparty for their help, because it could imply that, if you want to keep doing business with us . . . we need your help.  In addition, it creates an impression that may not be accurate. . . . .  So the process that you’re describing makes it very difficult and challenging for me to know how much weight to give these joinders.”</a:t>
            </a:r>
          </a:p>
          <a:p>
            <a:pPr>
              <a:buFont typeface="Arial Unicode MS" pitchFamily="34" charset="-128"/>
              <a:buNone/>
            </a:pPr>
            <a:endParaRPr lang="en-US" dirty="0"/>
          </a:p>
        </p:txBody>
      </p:sp>
    </p:spTree>
    <p:extLst>
      <p:ext uri="{BB962C8B-B14F-4D97-AF65-F5344CB8AC3E}">
        <p14:creationId xmlns:p14="http://schemas.microsoft.com/office/powerpoint/2010/main" val="1408047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a:t>In </a:t>
            </a:r>
            <a:r>
              <a:rPr lang="en-US" i="1"/>
              <a:t>In re Patriot Coal Corp.</a:t>
            </a:r>
            <a:r>
              <a:rPr lang="en-US"/>
              <a:t>, Case No. 12-12900 (Bankr. S.D.N.Y. July 9, 2012), the debtors did just that.</a:t>
            </a:r>
          </a:p>
        </p:txBody>
      </p:sp>
      <p:sp>
        <p:nvSpPr>
          <p:cNvPr id="9217" name="Rectangle 1"/>
          <p:cNvSpPr>
            <a:spLocks noGrp="1" noChangeArrowheads="1"/>
          </p:cNvSpPr>
          <p:nvPr>
            <p:ph type="body" idx="4294967295"/>
          </p:nvPr>
        </p:nvSpPr>
        <p:spPr bwMode="auto">
          <a:xfrm>
            <a:off x="395289" y="2647951"/>
            <a:ext cx="8510587" cy="3397250"/>
          </a:xfrm>
          <a:prstGeom prst="rect">
            <a:avLst/>
          </a:prstGeom>
        </p:spPr>
        <p:txBody>
          <a:bodyPr lIns="0"/>
          <a:lstStyle/>
          <a:p>
            <a:r>
              <a:rPr lang="en-US" sz="2400" dirty="0"/>
              <a:t>Neither Patriot nor any of its subsidiaries had </a:t>
            </a:r>
            <a:r>
              <a:rPr lang="en-US" sz="2400" b="1" dirty="0"/>
              <a:t>offices</a:t>
            </a:r>
            <a:r>
              <a:rPr lang="en-US" sz="2400" dirty="0"/>
              <a:t> or </a:t>
            </a:r>
            <a:r>
              <a:rPr lang="en-US" sz="2400" b="1" dirty="0"/>
              <a:t>employees</a:t>
            </a:r>
            <a:r>
              <a:rPr lang="en-US" sz="2400" dirty="0"/>
              <a:t> in New York.</a:t>
            </a:r>
          </a:p>
          <a:p>
            <a:r>
              <a:rPr lang="en-US" sz="2400" dirty="0"/>
              <a:t>Neither Patriot nor any of its subsidiaries was </a:t>
            </a:r>
            <a:r>
              <a:rPr lang="en-US" sz="2400" b="1" dirty="0"/>
              <a:t>domiciled</a:t>
            </a:r>
            <a:r>
              <a:rPr lang="en-US" sz="2400" dirty="0"/>
              <a:t> in New York.</a:t>
            </a:r>
          </a:p>
          <a:p>
            <a:r>
              <a:rPr lang="en-US" sz="2400" dirty="0"/>
              <a:t>About </a:t>
            </a:r>
            <a:r>
              <a:rPr lang="en-US" sz="2400" b="1" dirty="0"/>
              <a:t>6 weeks</a:t>
            </a:r>
            <a:r>
              <a:rPr lang="en-US" sz="2400" dirty="0"/>
              <a:t> prior to filing its chapter 11 petition, Patriot incorporated PCX Enterprises, Inc. under New York law.  </a:t>
            </a:r>
          </a:p>
          <a:p>
            <a:r>
              <a:rPr lang="en-US" sz="2400" dirty="0"/>
              <a:t>About </a:t>
            </a:r>
            <a:r>
              <a:rPr lang="en-US" sz="2400" b="1" dirty="0"/>
              <a:t>2 weeks later</a:t>
            </a:r>
            <a:r>
              <a:rPr lang="en-US" sz="2400" dirty="0"/>
              <a:t>, Patriot created Patriot Beaver Dam Holdings, LLC under New York law</a:t>
            </a:r>
            <a:r>
              <a:rPr lang="en-US" sz="2000" dirty="0"/>
              <a:t>.</a:t>
            </a:r>
          </a:p>
          <a:p>
            <a:endParaRPr lang="en-US" sz="20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1"/>
          <p:cNvSpPr>
            <a:spLocks noGrp="1" noChangeArrowheads="1"/>
          </p:cNvSpPr>
          <p:nvPr>
            <p:ph type="body" idx="4294967295"/>
          </p:nvPr>
        </p:nvSpPr>
        <p:spPr bwMode="auto">
          <a:xfrm>
            <a:off x="457201" y="2514600"/>
            <a:ext cx="8510587" cy="4457700"/>
          </a:xfrm>
          <a:prstGeom prst="rect">
            <a:avLst/>
          </a:prstGeom>
        </p:spPr>
        <p:txBody>
          <a:bodyPr lIns="0"/>
          <a:lstStyle/>
          <a:p>
            <a:r>
              <a:rPr lang="en-US" dirty="0" smtClean="0"/>
              <a:t>Don’t rely on website print-outs to prove critical facts.</a:t>
            </a:r>
            <a:endParaRPr lang="en-US" dirty="0"/>
          </a:p>
        </p:txBody>
      </p:sp>
      <p:sp>
        <p:nvSpPr>
          <p:cNvPr id="4" name="Rectangle 0"/>
          <p:cNvSpPr txBox="1">
            <a:spLocks noChangeArrowheads="1"/>
          </p:cNvSpPr>
          <p:nvPr/>
        </p:nvSpPr>
        <p:spPr bwMode="auto">
          <a:xfrm>
            <a:off x="304801" y="822325"/>
            <a:ext cx="851058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pitchFamily="34" charset="0"/>
              </a:defRPr>
            </a:lvl2pPr>
            <a:lvl3pPr algn="l" rtl="0" fontAlgn="base">
              <a:spcBef>
                <a:spcPct val="0"/>
              </a:spcBef>
              <a:spcAft>
                <a:spcPct val="0"/>
              </a:spcAft>
              <a:defRPr sz="3200" b="1">
                <a:solidFill>
                  <a:schemeClr val="tx2"/>
                </a:solidFill>
                <a:latin typeface="Arial" pitchFamily="34" charset="0"/>
              </a:defRPr>
            </a:lvl3pPr>
            <a:lvl4pPr algn="l" rtl="0" fontAlgn="base">
              <a:spcBef>
                <a:spcPct val="0"/>
              </a:spcBef>
              <a:spcAft>
                <a:spcPct val="0"/>
              </a:spcAft>
              <a:defRPr sz="3200" b="1">
                <a:solidFill>
                  <a:schemeClr val="tx2"/>
                </a:solidFill>
                <a:latin typeface="Arial" pitchFamily="34" charset="0"/>
              </a:defRPr>
            </a:lvl4pPr>
            <a:lvl5pPr algn="l" rtl="0" fontAlgn="base">
              <a:spcBef>
                <a:spcPct val="0"/>
              </a:spcBef>
              <a:spcAft>
                <a:spcPct val="0"/>
              </a:spcAft>
              <a:defRPr sz="3200" b="1">
                <a:solidFill>
                  <a:schemeClr val="tx2"/>
                </a:solidFill>
                <a:latin typeface="Arial" pitchFamily="34" charset="0"/>
              </a:defRPr>
            </a:lvl5pPr>
            <a:lvl6pPr marL="457200" algn="l" rtl="0" fontAlgn="base">
              <a:spcBef>
                <a:spcPct val="0"/>
              </a:spcBef>
              <a:spcAft>
                <a:spcPct val="0"/>
              </a:spcAft>
              <a:defRPr sz="3200" b="1">
                <a:solidFill>
                  <a:schemeClr val="tx2"/>
                </a:solidFill>
                <a:latin typeface="Arial" pitchFamily="34" charset="0"/>
              </a:defRPr>
            </a:lvl6pPr>
            <a:lvl7pPr marL="914400" algn="l" rtl="0" fontAlgn="base">
              <a:spcBef>
                <a:spcPct val="0"/>
              </a:spcBef>
              <a:spcAft>
                <a:spcPct val="0"/>
              </a:spcAft>
              <a:defRPr sz="3200" b="1">
                <a:solidFill>
                  <a:schemeClr val="tx2"/>
                </a:solidFill>
                <a:latin typeface="Arial" pitchFamily="34" charset="0"/>
              </a:defRPr>
            </a:lvl7pPr>
            <a:lvl8pPr marL="1371600" algn="l" rtl="0" fontAlgn="base">
              <a:spcBef>
                <a:spcPct val="0"/>
              </a:spcBef>
              <a:spcAft>
                <a:spcPct val="0"/>
              </a:spcAft>
              <a:defRPr sz="3200" b="1">
                <a:solidFill>
                  <a:schemeClr val="tx2"/>
                </a:solidFill>
                <a:latin typeface="Arial" pitchFamily="34" charset="0"/>
              </a:defRPr>
            </a:lvl8pPr>
            <a:lvl9pPr marL="1828800" algn="l" rtl="0" fontAlgn="base">
              <a:spcBef>
                <a:spcPct val="0"/>
              </a:spcBef>
              <a:spcAft>
                <a:spcPct val="0"/>
              </a:spcAft>
              <a:defRPr sz="3200" b="1">
                <a:solidFill>
                  <a:schemeClr val="tx2"/>
                </a:solidFill>
                <a:latin typeface="Arial" pitchFamily="34" charset="0"/>
              </a:defRPr>
            </a:lvl9pPr>
          </a:lstStyle>
          <a:p>
            <a:r>
              <a:rPr lang="en-US" kern="0" dirty="0" smtClean="0"/>
              <a:t>Litigation Lesson 6</a:t>
            </a:r>
            <a:endParaRPr lang="en-US" kern="0" dirty="0"/>
          </a:p>
        </p:txBody>
      </p:sp>
    </p:spTree>
    <p:extLst>
      <p:ext uri="{BB962C8B-B14F-4D97-AF65-F5344CB8AC3E}">
        <p14:creationId xmlns:p14="http://schemas.microsoft.com/office/powerpoint/2010/main" val="2826994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8"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Litigation </a:t>
            </a:r>
            <a:r>
              <a:rPr lang="en-US" dirty="0" smtClean="0"/>
              <a:t>Lesson 6 (cont’d)</a:t>
            </a:r>
            <a:endParaRPr lang="en-US" dirty="0"/>
          </a:p>
        </p:txBody>
      </p:sp>
      <p:sp>
        <p:nvSpPr>
          <p:cNvPr id="145409" name="Rectangle 1"/>
          <p:cNvSpPr>
            <a:spLocks noGrp="1" noChangeArrowheads="1"/>
          </p:cNvSpPr>
          <p:nvPr>
            <p:ph type="body" idx="4294967295"/>
          </p:nvPr>
        </p:nvSpPr>
        <p:spPr bwMode="auto">
          <a:xfrm>
            <a:off x="304801" y="1524000"/>
            <a:ext cx="8510587" cy="5029200"/>
          </a:xfrm>
          <a:prstGeom prst="rect">
            <a:avLst/>
          </a:prstGeom>
        </p:spPr>
        <p:txBody>
          <a:bodyPr lIns="0"/>
          <a:lstStyle/>
          <a:p>
            <a:r>
              <a:rPr lang="en-US" sz="2400" dirty="0" smtClean="0"/>
              <a:t>The court criticized the Debtors’ arguments regarding limited direct flights to Charleston, WV, stating that this case is not going to turn on the number of seats on a plane.  “It’s just not.”</a:t>
            </a:r>
          </a:p>
          <a:p>
            <a:r>
              <a:rPr lang="en-US" sz="2400" dirty="0" smtClean="0"/>
              <a:t>The court also criticized the use of web print-outs from Expedia.com as evidence.  “[E]</a:t>
            </a:r>
            <a:r>
              <a:rPr lang="en-US" sz="2400" dirty="0" err="1" smtClean="0"/>
              <a:t>verybody</a:t>
            </a:r>
            <a:r>
              <a:rPr lang="en-US" sz="2400" dirty="0" smtClean="0"/>
              <a:t> sent me reams of submissions from Expedia and other travel web sites about the costs of various flights, and I don’t know when hearings would take place, so I don’t know if the cost would vary.  What I’m trying to say to you in the nicest possible way is that there is no coherent cost model that’s been presented on which I can conclude that the statement that you made is supported by the facts or what actually would occur.”</a:t>
            </a:r>
            <a:endParaRPr lang="en-US" sz="2400" dirty="0"/>
          </a:p>
        </p:txBody>
      </p:sp>
    </p:spTree>
    <p:extLst>
      <p:ext uri="{BB962C8B-B14F-4D97-AF65-F5344CB8AC3E}">
        <p14:creationId xmlns:p14="http://schemas.microsoft.com/office/powerpoint/2010/main" val="14350049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1"/>
          <p:cNvSpPr>
            <a:spLocks noGrp="1" noChangeArrowheads="1"/>
          </p:cNvSpPr>
          <p:nvPr>
            <p:ph type="body" idx="4294967295"/>
          </p:nvPr>
        </p:nvSpPr>
        <p:spPr bwMode="auto">
          <a:xfrm>
            <a:off x="457201" y="2514600"/>
            <a:ext cx="8510587" cy="4457700"/>
          </a:xfrm>
          <a:prstGeom prst="rect">
            <a:avLst/>
          </a:prstGeom>
        </p:spPr>
        <p:txBody>
          <a:bodyPr lIns="0"/>
          <a:lstStyle/>
          <a:p>
            <a:r>
              <a:rPr lang="en-US" dirty="0" smtClean="0"/>
              <a:t>If you take a position that is the opposite of your previous position, have a good explanation.</a:t>
            </a:r>
            <a:endParaRPr lang="en-US" dirty="0"/>
          </a:p>
        </p:txBody>
      </p:sp>
      <p:sp>
        <p:nvSpPr>
          <p:cNvPr id="4" name="Rectangle 0"/>
          <p:cNvSpPr txBox="1">
            <a:spLocks noChangeArrowheads="1"/>
          </p:cNvSpPr>
          <p:nvPr/>
        </p:nvSpPr>
        <p:spPr bwMode="auto">
          <a:xfrm>
            <a:off x="304801" y="822325"/>
            <a:ext cx="851058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pitchFamily="34" charset="0"/>
              </a:defRPr>
            </a:lvl2pPr>
            <a:lvl3pPr algn="l" rtl="0" fontAlgn="base">
              <a:spcBef>
                <a:spcPct val="0"/>
              </a:spcBef>
              <a:spcAft>
                <a:spcPct val="0"/>
              </a:spcAft>
              <a:defRPr sz="3200" b="1">
                <a:solidFill>
                  <a:schemeClr val="tx2"/>
                </a:solidFill>
                <a:latin typeface="Arial" pitchFamily="34" charset="0"/>
              </a:defRPr>
            </a:lvl3pPr>
            <a:lvl4pPr algn="l" rtl="0" fontAlgn="base">
              <a:spcBef>
                <a:spcPct val="0"/>
              </a:spcBef>
              <a:spcAft>
                <a:spcPct val="0"/>
              </a:spcAft>
              <a:defRPr sz="3200" b="1">
                <a:solidFill>
                  <a:schemeClr val="tx2"/>
                </a:solidFill>
                <a:latin typeface="Arial" pitchFamily="34" charset="0"/>
              </a:defRPr>
            </a:lvl4pPr>
            <a:lvl5pPr algn="l" rtl="0" fontAlgn="base">
              <a:spcBef>
                <a:spcPct val="0"/>
              </a:spcBef>
              <a:spcAft>
                <a:spcPct val="0"/>
              </a:spcAft>
              <a:defRPr sz="3200" b="1">
                <a:solidFill>
                  <a:schemeClr val="tx2"/>
                </a:solidFill>
                <a:latin typeface="Arial" pitchFamily="34" charset="0"/>
              </a:defRPr>
            </a:lvl5pPr>
            <a:lvl6pPr marL="457200" algn="l" rtl="0" fontAlgn="base">
              <a:spcBef>
                <a:spcPct val="0"/>
              </a:spcBef>
              <a:spcAft>
                <a:spcPct val="0"/>
              </a:spcAft>
              <a:defRPr sz="3200" b="1">
                <a:solidFill>
                  <a:schemeClr val="tx2"/>
                </a:solidFill>
                <a:latin typeface="Arial" pitchFamily="34" charset="0"/>
              </a:defRPr>
            </a:lvl6pPr>
            <a:lvl7pPr marL="914400" algn="l" rtl="0" fontAlgn="base">
              <a:spcBef>
                <a:spcPct val="0"/>
              </a:spcBef>
              <a:spcAft>
                <a:spcPct val="0"/>
              </a:spcAft>
              <a:defRPr sz="3200" b="1">
                <a:solidFill>
                  <a:schemeClr val="tx2"/>
                </a:solidFill>
                <a:latin typeface="Arial" pitchFamily="34" charset="0"/>
              </a:defRPr>
            </a:lvl7pPr>
            <a:lvl8pPr marL="1371600" algn="l" rtl="0" fontAlgn="base">
              <a:spcBef>
                <a:spcPct val="0"/>
              </a:spcBef>
              <a:spcAft>
                <a:spcPct val="0"/>
              </a:spcAft>
              <a:defRPr sz="3200" b="1">
                <a:solidFill>
                  <a:schemeClr val="tx2"/>
                </a:solidFill>
                <a:latin typeface="Arial" pitchFamily="34" charset="0"/>
              </a:defRPr>
            </a:lvl8pPr>
            <a:lvl9pPr marL="1828800" algn="l" rtl="0" fontAlgn="base">
              <a:spcBef>
                <a:spcPct val="0"/>
              </a:spcBef>
              <a:spcAft>
                <a:spcPct val="0"/>
              </a:spcAft>
              <a:defRPr sz="3200" b="1">
                <a:solidFill>
                  <a:schemeClr val="tx2"/>
                </a:solidFill>
                <a:latin typeface="Arial" pitchFamily="34" charset="0"/>
              </a:defRPr>
            </a:lvl9pPr>
          </a:lstStyle>
          <a:p>
            <a:r>
              <a:rPr lang="en-US" kern="0" dirty="0" smtClean="0"/>
              <a:t>Litigation Lesson 7</a:t>
            </a:r>
            <a:endParaRPr lang="en-US" kern="0" dirty="0"/>
          </a:p>
        </p:txBody>
      </p:sp>
    </p:spTree>
    <p:extLst>
      <p:ext uri="{BB962C8B-B14F-4D97-AF65-F5344CB8AC3E}">
        <p14:creationId xmlns:p14="http://schemas.microsoft.com/office/powerpoint/2010/main" val="23423247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8"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Litigation </a:t>
            </a:r>
            <a:r>
              <a:rPr lang="en-US" dirty="0" smtClean="0"/>
              <a:t>Lesson 7 (cont’d)</a:t>
            </a:r>
            <a:endParaRPr lang="en-US" dirty="0"/>
          </a:p>
        </p:txBody>
      </p:sp>
      <p:sp>
        <p:nvSpPr>
          <p:cNvPr id="145409" name="Rectangle 1"/>
          <p:cNvSpPr>
            <a:spLocks noGrp="1" noChangeArrowheads="1"/>
          </p:cNvSpPr>
          <p:nvPr>
            <p:ph type="body" idx="4294967295"/>
          </p:nvPr>
        </p:nvSpPr>
        <p:spPr bwMode="auto">
          <a:xfrm>
            <a:off x="304801" y="1524000"/>
            <a:ext cx="8510587" cy="5029200"/>
          </a:xfrm>
          <a:prstGeom prst="rect">
            <a:avLst/>
          </a:prstGeom>
        </p:spPr>
        <p:txBody>
          <a:bodyPr lIns="0"/>
          <a:lstStyle/>
          <a:p>
            <a:pPr>
              <a:spcAft>
                <a:spcPts val="1400"/>
              </a:spcAft>
            </a:pPr>
            <a:r>
              <a:rPr lang="en-US" sz="2400" dirty="0" smtClean="0"/>
              <a:t>The court was not impressed that the U.S. Trustee was now taking the opposite position from its position in </a:t>
            </a:r>
            <a:r>
              <a:rPr lang="en-US" sz="2400" i="1" dirty="0" smtClean="0"/>
              <a:t>Winn-Dixie</a:t>
            </a:r>
            <a:r>
              <a:rPr lang="en-US" sz="2400" dirty="0" smtClean="0"/>
              <a:t>.</a:t>
            </a:r>
          </a:p>
          <a:p>
            <a:pPr>
              <a:spcAft>
                <a:spcPts val="1400"/>
              </a:spcAft>
            </a:pPr>
            <a:r>
              <a:rPr lang="en-US" sz="2400" dirty="0" smtClean="0"/>
              <a:t>In that case, the U.S. Trustee stated, “The debtors’ support of the transfer may not be dispositive since the committee and what I have calculated to be almost 600 million of debt have objected to the transfer.  So the U.S. Trustee encourages the Court to apply the standard under 1412 to allow the true stakeholders in this case to be heard.”</a:t>
            </a:r>
          </a:p>
          <a:p>
            <a:pPr>
              <a:spcAft>
                <a:spcPts val="1400"/>
              </a:spcAft>
            </a:pPr>
            <a:r>
              <a:rPr lang="en-US" sz="2400" dirty="0" smtClean="0"/>
              <a:t>Judge Chapman asked, “What led you to take that – you, meaning your office, to take that position then – and how I can make a reasoned conclusion from what you did there … [and] you’re taking a different position here.  You are urging on me what I view as kind of a per </a:t>
            </a:r>
            <a:r>
              <a:rPr lang="en-US" sz="2400" smtClean="0"/>
              <a:t>se rule.”</a:t>
            </a:r>
            <a:endParaRPr lang="en-US" sz="2400" dirty="0"/>
          </a:p>
        </p:txBody>
      </p:sp>
    </p:spTree>
    <p:extLst>
      <p:ext uri="{BB962C8B-B14F-4D97-AF65-F5344CB8AC3E}">
        <p14:creationId xmlns:p14="http://schemas.microsoft.com/office/powerpoint/2010/main" val="31350309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8" name="Rectangle 0"/>
          <p:cNvSpPr>
            <a:spLocks noGrp="1" noChangeArrowheads="1"/>
          </p:cNvSpPr>
          <p:nvPr>
            <p:ph type="title" idx="4294967295"/>
          </p:nvPr>
        </p:nvSpPr>
        <p:spPr bwMode="auto">
          <a:xfrm>
            <a:off x="457201" y="3124200"/>
            <a:ext cx="8510588" cy="914400"/>
          </a:xfrm>
          <a:prstGeom prst="rect">
            <a:avLst/>
          </a:prstGeom>
        </p:spPr>
        <p:txBody>
          <a:bodyPr lIns="0"/>
          <a:lstStyle/>
          <a:p>
            <a:r>
              <a:rPr lang="en-US" dirty="0" smtClean="0"/>
              <a:t>Who should win?</a:t>
            </a:r>
            <a:endParaRPr lang="en-US" dirty="0"/>
          </a:p>
        </p:txBody>
      </p:sp>
    </p:spTree>
    <p:extLst>
      <p:ext uri="{BB962C8B-B14F-4D97-AF65-F5344CB8AC3E}">
        <p14:creationId xmlns:p14="http://schemas.microsoft.com/office/powerpoint/2010/main" val="35151834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8" name="Rectangle 0"/>
          <p:cNvSpPr>
            <a:spLocks noGrp="1" noChangeArrowheads="1"/>
          </p:cNvSpPr>
          <p:nvPr>
            <p:ph type="title" idx="4294967295"/>
          </p:nvPr>
        </p:nvSpPr>
        <p:spPr bwMode="auto">
          <a:xfrm>
            <a:off x="228601" y="914400"/>
            <a:ext cx="8510588" cy="914400"/>
          </a:xfrm>
          <a:prstGeom prst="rect">
            <a:avLst/>
          </a:prstGeom>
        </p:spPr>
        <p:txBody>
          <a:bodyPr lIns="0"/>
          <a:lstStyle/>
          <a:p>
            <a:r>
              <a:rPr lang="en-US" dirty="0" smtClean="0"/>
              <a:t>There Are Two Kinds of Venue Transfer Motions Before the Court:</a:t>
            </a:r>
            <a:endParaRPr lang="en-US" dirty="0"/>
          </a:p>
        </p:txBody>
      </p:sp>
      <p:sp>
        <p:nvSpPr>
          <p:cNvPr id="145409" name="Rectangle 1"/>
          <p:cNvSpPr>
            <a:spLocks noGrp="1" noChangeArrowheads="1"/>
          </p:cNvSpPr>
          <p:nvPr>
            <p:ph type="body" idx="4294967295"/>
          </p:nvPr>
        </p:nvSpPr>
        <p:spPr bwMode="auto">
          <a:xfrm>
            <a:off x="304801" y="2057400"/>
            <a:ext cx="8510587" cy="5029200"/>
          </a:xfrm>
          <a:prstGeom prst="rect">
            <a:avLst/>
          </a:prstGeom>
        </p:spPr>
        <p:txBody>
          <a:bodyPr lIns="0"/>
          <a:lstStyle/>
          <a:p>
            <a:pPr>
              <a:spcAft>
                <a:spcPts val="1400"/>
              </a:spcAft>
            </a:pPr>
            <a:r>
              <a:rPr lang="en-US" sz="2000" dirty="0" smtClean="0"/>
              <a:t>The first is more traditional, arguing that there is something about this industry and this company’s operations and reorganization needs that make this a West Virginia issue, that should be litigated at home in West Virginia.</a:t>
            </a:r>
          </a:p>
          <a:p>
            <a:pPr>
              <a:spcAft>
                <a:spcPts val="1400"/>
              </a:spcAft>
            </a:pPr>
            <a:r>
              <a:rPr lang="en-US" sz="2000" dirty="0" smtClean="0"/>
              <a:t>The second cannot succeed unless the Court agrees that:</a:t>
            </a:r>
          </a:p>
          <a:p>
            <a:pPr lvl="1">
              <a:spcAft>
                <a:spcPts val="1400"/>
              </a:spcAft>
            </a:pPr>
            <a:r>
              <a:rPr lang="en-US" sz="2000" dirty="0" smtClean="0"/>
              <a:t>- the Debtors’ good faith venue selection, based on a reasoned analysis of various factors, and the Debtors’ </a:t>
            </a:r>
            <a:r>
              <a:rPr lang="en-US" sz="2000" dirty="0" err="1" smtClean="0"/>
              <a:t>unrefuted</a:t>
            </a:r>
            <a:r>
              <a:rPr lang="en-US" sz="2000" dirty="0" smtClean="0"/>
              <a:t> determination that administration of the estates will cost less in NY, are not relevant.</a:t>
            </a:r>
          </a:p>
          <a:p>
            <a:pPr lvl="1">
              <a:spcAft>
                <a:spcPts val="1400"/>
              </a:spcAft>
            </a:pPr>
            <a:r>
              <a:rPr lang="en-US" sz="2000" dirty="0" smtClean="0"/>
              <a:t>- that it is only if a corporation has chosen the laws of a particular state to govern for general corporate purposes, for reasons unrelated to bankruptcy venue, may it enjoy venue in that state in </a:t>
            </a:r>
            <a:r>
              <a:rPr lang="en-US" sz="2000" dirty="0" smtClean="0"/>
              <a:t>bankruptcy.</a:t>
            </a:r>
            <a:endParaRPr lang="en-US" sz="2000" dirty="0"/>
          </a:p>
        </p:txBody>
      </p:sp>
    </p:spTree>
    <p:extLst>
      <p:ext uri="{BB962C8B-B14F-4D97-AF65-F5344CB8AC3E}">
        <p14:creationId xmlns:p14="http://schemas.microsoft.com/office/powerpoint/2010/main" val="1238113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ctrTitle" idx="4294967295"/>
          </p:nvPr>
        </p:nvSpPr>
        <p:spPr>
          <a:xfrm>
            <a:off x="438151" y="1447801"/>
            <a:ext cx="8328025" cy="2335213"/>
          </a:xfrm>
        </p:spPr>
        <p:txBody>
          <a:bodyPr anchor="b"/>
          <a:lstStyle/>
          <a:p>
            <a:pPr>
              <a:lnSpc>
                <a:spcPct val="120000"/>
              </a:lnSpc>
            </a:pPr>
            <a:r>
              <a:rPr lang="en-US" sz="3600" dirty="0" smtClean="0"/>
              <a:t>Additional Litigation </a:t>
            </a:r>
            <a:r>
              <a:rPr lang="en-US" sz="3600" dirty="0"/>
              <a:t>Lessons </a:t>
            </a:r>
            <a:r>
              <a:rPr lang="en-US" sz="3600" dirty="0" smtClean="0"/>
              <a:t>from the Recent EFH Venue Hearing</a:t>
            </a:r>
            <a:endParaRPr lang="en-US" sz="3600" dirty="0"/>
          </a:p>
        </p:txBody>
      </p:sp>
      <p:sp>
        <p:nvSpPr>
          <p:cNvPr id="5124" name="Rectangle 3"/>
          <p:cNvSpPr>
            <a:spLocks noGrp="1" noChangeArrowheads="1"/>
          </p:cNvSpPr>
          <p:nvPr>
            <p:ph type="subTitle" idx="4294967295"/>
          </p:nvPr>
        </p:nvSpPr>
        <p:spPr>
          <a:xfrm>
            <a:off x="471488" y="4719638"/>
            <a:ext cx="8428037" cy="923925"/>
          </a:xfrm>
        </p:spPr>
        <p:txBody>
          <a:bodyPr/>
          <a:lstStyle/>
          <a:p>
            <a:pPr marL="0" indent="0">
              <a:buFont typeface="Arial Unicode MS" pitchFamily="34" charset="-128"/>
              <a:buNone/>
            </a:pPr>
            <a:endParaRPr lang="en-US" sz="2000" b="1" dirty="0">
              <a:solidFill>
                <a:schemeClr val="bg1"/>
              </a:solidFill>
              <a:ea typeface="MS PGothic" pitchFamily="34" charset="-128"/>
            </a:endParaRPr>
          </a:p>
          <a:p>
            <a:pPr marL="0" indent="0">
              <a:buFont typeface="Arial Unicode MS" pitchFamily="34" charset="-128"/>
              <a:buNone/>
            </a:pPr>
            <a:endParaRPr lang="en-US" sz="2000" b="1" dirty="0">
              <a:solidFill>
                <a:schemeClr val="bg1"/>
              </a:solidFill>
              <a:ea typeface="MS PGothic" pitchFamily="34" charset="-128"/>
            </a:endParaRPr>
          </a:p>
        </p:txBody>
      </p:sp>
    </p:spTree>
    <p:extLst>
      <p:ext uri="{BB962C8B-B14F-4D97-AF65-F5344CB8AC3E}">
        <p14:creationId xmlns:p14="http://schemas.microsoft.com/office/powerpoint/2010/main" val="404446394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i="1" dirty="0" smtClean="0"/>
              <a:t>In </a:t>
            </a:r>
            <a:r>
              <a:rPr lang="en-US" i="1" dirty="0"/>
              <a:t>re </a:t>
            </a:r>
            <a:r>
              <a:rPr lang="en-US" i="1" dirty="0" smtClean="0"/>
              <a:t>Energy Future Holdings Corp., et al.</a:t>
            </a:r>
            <a:r>
              <a:rPr lang="en-US" dirty="0" smtClean="0"/>
              <a:t>, </a:t>
            </a:r>
            <a:r>
              <a:rPr lang="en-US" dirty="0"/>
              <a:t>Case No. </a:t>
            </a:r>
            <a:r>
              <a:rPr lang="en-US" dirty="0" smtClean="0"/>
              <a:t>14-10979 </a:t>
            </a:r>
            <a:r>
              <a:rPr lang="en-US" dirty="0"/>
              <a:t>(</a:t>
            </a:r>
            <a:r>
              <a:rPr lang="en-US" dirty="0" err="1"/>
              <a:t>Bankr</a:t>
            </a:r>
            <a:r>
              <a:rPr lang="en-US" dirty="0"/>
              <a:t>. </a:t>
            </a:r>
            <a:r>
              <a:rPr lang="en-US" dirty="0" smtClean="0"/>
              <a:t>Del.)</a:t>
            </a:r>
            <a:endParaRPr lang="en-US" dirty="0"/>
          </a:p>
        </p:txBody>
      </p:sp>
      <p:sp>
        <p:nvSpPr>
          <p:cNvPr id="9217" name="Rectangle 1"/>
          <p:cNvSpPr>
            <a:spLocks noGrp="1" noChangeArrowheads="1"/>
          </p:cNvSpPr>
          <p:nvPr>
            <p:ph type="body" idx="4294967295"/>
          </p:nvPr>
        </p:nvSpPr>
        <p:spPr bwMode="auto">
          <a:xfrm>
            <a:off x="395289" y="2647951"/>
            <a:ext cx="8510587" cy="3397250"/>
          </a:xfrm>
          <a:prstGeom prst="rect">
            <a:avLst/>
          </a:prstGeom>
        </p:spPr>
        <p:txBody>
          <a:bodyPr lIns="0"/>
          <a:lstStyle/>
          <a:p>
            <a:pPr>
              <a:spcAft>
                <a:spcPts val="1200"/>
              </a:spcAft>
            </a:pPr>
            <a:r>
              <a:rPr lang="en-US" sz="2400" dirty="0" smtClean="0"/>
              <a:t>EFH and certain of it affiliates filed Chapter </a:t>
            </a:r>
            <a:r>
              <a:rPr lang="en-US" sz="2400" dirty="0" smtClean="0"/>
              <a:t>11 petitions </a:t>
            </a:r>
            <a:r>
              <a:rPr lang="en-US" sz="2400" dirty="0" smtClean="0"/>
              <a:t>in </a:t>
            </a:r>
            <a:r>
              <a:rPr lang="en-US" sz="2400" dirty="0" smtClean="0"/>
              <a:t>the District of Delaware </a:t>
            </a:r>
            <a:r>
              <a:rPr lang="en-US" sz="2400" dirty="0" smtClean="0"/>
              <a:t>based upon </a:t>
            </a:r>
            <a:r>
              <a:rPr lang="en-US" sz="2400" dirty="0" smtClean="0"/>
              <a:t>the domicile </a:t>
            </a:r>
            <a:r>
              <a:rPr lang="en-US" sz="2400" dirty="0" smtClean="0"/>
              <a:t>of certain </a:t>
            </a:r>
            <a:r>
              <a:rPr lang="en-US" sz="2400" dirty="0" smtClean="0"/>
              <a:t>of the Debtors.</a:t>
            </a:r>
            <a:endParaRPr lang="en-US" sz="2400" dirty="0" smtClean="0"/>
          </a:p>
          <a:p>
            <a:pPr>
              <a:spcAft>
                <a:spcPts val="1200"/>
              </a:spcAft>
            </a:pPr>
            <a:r>
              <a:rPr lang="en-US" sz="2400" dirty="0" smtClean="0"/>
              <a:t>None of the Debtors </a:t>
            </a:r>
            <a:r>
              <a:rPr lang="en-US" sz="2400" dirty="0" smtClean="0"/>
              <a:t>had assets, offices, operations, </a:t>
            </a:r>
            <a:r>
              <a:rPr lang="en-US" sz="2400" dirty="0" smtClean="0"/>
              <a:t>customers, </a:t>
            </a:r>
            <a:r>
              <a:rPr lang="en-US" sz="2400" dirty="0"/>
              <a:t>or employees in </a:t>
            </a:r>
            <a:r>
              <a:rPr lang="en-US" sz="2400" dirty="0" smtClean="0"/>
              <a:t>Delaware.</a:t>
            </a:r>
            <a:endParaRPr lang="en-US" sz="2400" dirty="0"/>
          </a:p>
          <a:p>
            <a:r>
              <a:rPr lang="en-US" sz="2400" dirty="0" smtClean="0"/>
              <a:t>Wilmington Savings Fund Society, FSB, the Second Lien </a:t>
            </a:r>
            <a:r>
              <a:rPr lang="en-US" sz="2400" dirty="0" smtClean="0"/>
              <a:t>Indenture </a:t>
            </a:r>
            <a:r>
              <a:rPr lang="en-US" sz="2400" dirty="0" smtClean="0"/>
              <a:t>Trustee, </a:t>
            </a:r>
            <a:r>
              <a:rPr lang="en-US" sz="2400" dirty="0" smtClean="0"/>
              <a:t>filed </a:t>
            </a:r>
            <a:r>
              <a:rPr lang="en-US" sz="2400" dirty="0" smtClean="0"/>
              <a:t>a motion </a:t>
            </a:r>
            <a:r>
              <a:rPr lang="en-US" sz="2400" dirty="0" smtClean="0"/>
              <a:t>to </a:t>
            </a:r>
            <a:r>
              <a:rPr lang="en-US" sz="2400" dirty="0" smtClean="0"/>
              <a:t>transfer </a:t>
            </a:r>
            <a:r>
              <a:rPr lang="en-US" sz="2400" dirty="0" smtClean="0"/>
              <a:t>venue </a:t>
            </a:r>
            <a:r>
              <a:rPr lang="en-US" sz="2400" dirty="0" smtClean="0"/>
              <a:t>on the </a:t>
            </a:r>
            <a:r>
              <a:rPr lang="en-US" sz="2400" dirty="0" smtClean="0"/>
              <a:t>first day of the case.</a:t>
            </a:r>
            <a:endParaRPr lang="en-US" sz="2400" dirty="0"/>
          </a:p>
          <a:p>
            <a:endParaRPr lang="en-US" sz="2000" dirty="0"/>
          </a:p>
        </p:txBody>
      </p:sp>
    </p:spTree>
    <p:extLst>
      <p:ext uri="{BB962C8B-B14F-4D97-AF65-F5344CB8AC3E}">
        <p14:creationId xmlns:p14="http://schemas.microsoft.com/office/powerpoint/2010/main" val="49565309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body" idx="4294967295"/>
          </p:nvPr>
        </p:nvSpPr>
        <p:spPr bwMode="auto">
          <a:xfrm>
            <a:off x="395289" y="2647951"/>
            <a:ext cx="8510587" cy="3397250"/>
          </a:xfrm>
          <a:prstGeom prst="rect">
            <a:avLst/>
          </a:prstGeom>
        </p:spPr>
        <p:txBody>
          <a:bodyPr lIns="0"/>
          <a:lstStyle/>
          <a:p>
            <a:r>
              <a:rPr lang="en-US" sz="2400" dirty="0" smtClean="0"/>
              <a:t>Contemporaneously with the petitions, the Debtors filed motions seeking customary first day relief (as well as certain motions seeking non-customary relief).</a:t>
            </a:r>
          </a:p>
          <a:p>
            <a:endParaRPr lang="en-US" sz="2400" dirty="0"/>
          </a:p>
          <a:p>
            <a:pPr marL="0" indent="0">
              <a:buNone/>
            </a:pPr>
            <a:endParaRPr lang="en-US" sz="2400" dirty="0" smtClean="0"/>
          </a:p>
          <a:p>
            <a:r>
              <a:rPr lang="en-US" sz="2400" dirty="0" smtClean="0"/>
              <a:t>The Texas PUC filed a statement in support of certain first day relief</a:t>
            </a:r>
            <a:r>
              <a:rPr lang="en-US" sz="2400" dirty="0" smtClean="0"/>
              <a:t>.</a:t>
            </a:r>
            <a:endParaRPr lang="en-US" sz="2400" dirty="0"/>
          </a:p>
          <a:p>
            <a:endParaRPr lang="en-US" sz="2000" dirty="0"/>
          </a:p>
        </p:txBody>
      </p:sp>
    </p:spTree>
    <p:extLst>
      <p:ext uri="{BB962C8B-B14F-4D97-AF65-F5344CB8AC3E}">
        <p14:creationId xmlns:p14="http://schemas.microsoft.com/office/powerpoint/2010/main" val="204373269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i="1" dirty="0" smtClean="0"/>
              <a:t>In </a:t>
            </a:r>
            <a:r>
              <a:rPr lang="en-US" i="1" dirty="0"/>
              <a:t>re </a:t>
            </a:r>
            <a:r>
              <a:rPr lang="en-US" i="1" dirty="0" smtClean="0"/>
              <a:t>Energy Future Holdings Corp., et al.</a:t>
            </a:r>
            <a:r>
              <a:rPr lang="en-US" dirty="0" smtClean="0"/>
              <a:t>, </a:t>
            </a:r>
            <a:r>
              <a:rPr lang="en-US" dirty="0"/>
              <a:t>Case No. </a:t>
            </a:r>
            <a:r>
              <a:rPr lang="en-US" dirty="0" smtClean="0"/>
              <a:t>14-10979 </a:t>
            </a:r>
            <a:r>
              <a:rPr lang="en-US" dirty="0"/>
              <a:t>(</a:t>
            </a:r>
            <a:r>
              <a:rPr lang="en-US" dirty="0" err="1"/>
              <a:t>Bankr</a:t>
            </a:r>
            <a:r>
              <a:rPr lang="en-US" dirty="0"/>
              <a:t>. </a:t>
            </a:r>
            <a:r>
              <a:rPr lang="en-US" dirty="0" smtClean="0"/>
              <a:t>Del.)</a:t>
            </a:r>
            <a:endParaRPr lang="en-US" dirty="0"/>
          </a:p>
        </p:txBody>
      </p:sp>
      <p:sp>
        <p:nvSpPr>
          <p:cNvPr id="9217" name="Rectangle 1"/>
          <p:cNvSpPr>
            <a:spLocks noGrp="1" noChangeArrowheads="1"/>
          </p:cNvSpPr>
          <p:nvPr>
            <p:ph type="body" idx="4294967295"/>
          </p:nvPr>
        </p:nvSpPr>
        <p:spPr bwMode="auto">
          <a:xfrm>
            <a:off x="395289" y="2647951"/>
            <a:ext cx="8510587" cy="3397250"/>
          </a:xfrm>
          <a:prstGeom prst="rect">
            <a:avLst/>
          </a:prstGeom>
        </p:spPr>
        <p:txBody>
          <a:bodyPr lIns="0"/>
          <a:lstStyle/>
          <a:p>
            <a:pPr>
              <a:spcAft>
                <a:spcPts val="1200"/>
              </a:spcAft>
            </a:pPr>
            <a:r>
              <a:rPr lang="en-US" sz="2000" dirty="0" smtClean="0"/>
              <a:t>Wilmington Savings </a:t>
            </a:r>
            <a:r>
              <a:rPr lang="en-US" sz="2000" dirty="0" smtClean="0"/>
              <a:t>requested transfer to </a:t>
            </a:r>
            <a:r>
              <a:rPr lang="en-US" sz="2000" dirty="0" smtClean="0"/>
              <a:t>the Northern District of Texas on the basis that (</a:t>
            </a:r>
            <a:r>
              <a:rPr lang="en-US" sz="2000" dirty="0" err="1" smtClean="0"/>
              <a:t>i</a:t>
            </a:r>
            <a:r>
              <a:rPr lang="en-US" sz="2000" dirty="0" smtClean="0"/>
              <a:t>) it was more convenient for the parties, including Debtors’ management and trade creditors, (ii) Texas regulators and Texas litigants had a substantial interest in the case, and (iii) the Northern District of Texas was a more appropriate forum to conduct a valuation hearing.</a:t>
            </a:r>
            <a:endParaRPr lang="en-US" sz="2000" dirty="0" smtClean="0"/>
          </a:p>
          <a:p>
            <a:pPr>
              <a:spcAft>
                <a:spcPts val="1200"/>
              </a:spcAft>
            </a:pPr>
            <a:r>
              <a:rPr lang="en-US" sz="2000" dirty="0" smtClean="0"/>
              <a:t>Only </a:t>
            </a:r>
            <a:r>
              <a:rPr lang="en-US" sz="2000" dirty="0" smtClean="0"/>
              <a:t>two parties filed joinders </a:t>
            </a:r>
            <a:r>
              <a:rPr lang="en-US" sz="2000" dirty="0" smtClean="0"/>
              <a:t>to the </a:t>
            </a:r>
            <a:r>
              <a:rPr lang="en-US" sz="2000" dirty="0" smtClean="0"/>
              <a:t>motion </a:t>
            </a:r>
            <a:r>
              <a:rPr lang="en-US" sz="2000" dirty="0" smtClean="0"/>
              <a:t>to </a:t>
            </a:r>
            <a:r>
              <a:rPr lang="en-US" sz="2000" dirty="0" smtClean="0"/>
              <a:t>transfer</a:t>
            </a:r>
            <a:r>
              <a:rPr lang="en-US" sz="2000" dirty="0" smtClean="0"/>
              <a:t>:  Ad Hoc Committee of TCEH Unsecured </a:t>
            </a:r>
            <a:r>
              <a:rPr lang="en-US" sz="2000" dirty="0" err="1" smtClean="0"/>
              <a:t>Noteholders</a:t>
            </a:r>
            <a:r>
              <a:rPr lang="en-US" sz="2000" dirty="0" smtClean="0"/>
              <a:t> and “Neighbors for </a:t>
            </a:r>
            <a:r>
              <a:rPr lang="en-US" sz="2000" dirty="0" smtClean="0"/>
              <a:t>Neighbors.”</a:t>
            </a:r>
            <a:endParaRPr lang="en-US" sz="2000" dirty="0" smtClean="0"/>
          </a:p>
          <a:p>
            <a:r>
              <a:rPr lang="en-US" sz="2000" dirty="0" smtClean="0"/>
              <a:t>Multiple </a:t>
            </a:r>
            <a:r>
              <a:rPr lang="en-US" sz="2000" dirty="0" smtClean="0"/>
              <a:t> parties joined the Debtors in opposing the motion to transfer.</a:t>
            </a:r>
            <a:endParaRPr lang="en-US" sz="2000" dirty="0" smtClean="0"/>
          </a:p>
        </p:txBody>
      </p:sp>
    </p:spTree>
    <p:extLst>
      <p:ext uri="{BB962C8B-B14F-4D97-AF65-F5344CB8AC3E}">
        <p14:creationId xmlns:p14="http://schemas.microsoft.com/office/powerpoint/2010/main" val="1200884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body" idx="4294967295"/>
          </p:nvPr>
        </p:nvSpPr>
        <p:spPr bwMode="auto">
          <a:xfrm>
            <a:off x="304801" y="1600200"/>
            <a:ext cx="8510588" cy="5029200"/>
          </a:xfrm>
          <a:prstGeom prst="rect">
            <a:avLst/>
          </a:prstGeom>
        </p:spPr>
        <p:txBody>
          <a:bodyPr lIns="0"/>
          <a:lstStyle/>
          <a:p>
            <a:r>
              <a:rPr lang="en-US" sz="2400" dirty="0">
                <a:solidFill>
                  <a:srgbClr val="000000"/>
                </a:solidFill>
              </a:rPr>
              <a:t>On July 9, 2012, PCX filed for bankruptcy in New York.  Patriot Beaver Dam filed next.  Both entities based New York venue on their New York domicile.  </a:t>
            </a:r>
          </a:p>
          <a:p>
            <a:endParaRPr lang="en-US" sz="2400" dirty="0">
              <a:solidFill>
                <a:srgbClr val="000000"/>
              </a:solidFill>
            </a:endParaRPr>
          </a:p>
          <a:p>
            <a:r>
              <a:rPr lang="en-US" sz="2400" dirty="0">
                <a:solidFill>
                  <a:srgbClr val="000000"/>
                </a:solidFill>
              </a:rPr>
              <a:t>The parent, Patriot Coal Corp., was the third to file, and based its venue on affiliation with entities that had filed in New York.</a:t>
            </a:r>
          </a:p>
          <a:p>
            <a:endParaRPr lang="en-US" sz="2400" dirty="0">
              <a:solidFill>
                <a:srgbClr val="000000"/>
              </a:solidFill>
            </a:endParaRPr>
          </a:p>
          <a:p>
            <a:r>
              <a:rPr lang="en-US" sz="2400" dirty="0">
                <a:solidFill>
                  <a:srgbClr val="000000"/>
                </a:solidFill>
              </a:rPr>
              <a:t>The Debtors later stipulated that they formed PCX and Patriot Beaver Dam to ensure that the provisions of Section 1408(1) of the venue statute were satisfied, </a:t>
            </a:r>
            <a:r>
              <a:rPr lang="en-US" sz="2400" b="1" dirty="0">
                <a:solidFill>
                  <a:srgbClr val="000000"/>
                </a:solidFill>
              </a:rPr>
              <a:t>and for no other purpose</a:t>
            </a:r>
            <a:r>
              <a:rPr lang="en-US" sz="2000" dirty="0">
                <a:solidFill>
                  <a:srgbClr val="000000"/>
                </a:solidFill>
              </a:rPr>
              <a:t>.</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ChangeArrowheads="1"/>
          </p:cNvSpPr>
          <p:nvPr/>
        </p:nvSpPr>
        <p:spPr bwMode="auto">
          <a:xfrm>
            <a:off x="457201" y="2667000"/>
            <a:ext cx="8510587"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234950" indent="-234950" algn="l" rtl="0" fontAlgn="base">
              <a:lnSpc>
                <a:spcPct val="90000"/>
              </a:lnSpc>
              <a:spcBef>
                <a:spcPct val="0"/>
              </a:spcBef>
              <a:spcAft>
                <a:spcPct val="25000"/>
              </a:spcAft>
              <a:buClr>
                <a:schemeClr val="tx2"/>
              </a:buClr>
              <a:buSzPct val="75000"/>
              <a:buFont typeface="Arial Unicode MS" pitchFamily="34" charset="-128"/>
              <a:buChar char="￭"/>
              <a:defRPr sz="2800">
                <a:solidFill>
                  <a:schemeClr val="tx1"/>
                </a:solidFill>
                <a:latin typeface="+mn-lt"/>
                <a:ea typeface="+mn-ea"/>
                <a:cs typeface="+mn-cs"/>
              </a:defRPr>
            </a:lvl1pPr>
            <a:lvl2pPr marL="584200" indent="-234950" algn="l" rtl="0" fontAlgn="base">
              <a:lnSpc>
                <a:spcPct val="95000"/>
              </a:lnSpc>
              <a:spcBef>
                <a:spcPct val="0"/>
              </a:spcBef>
              <a:spcAft>
                <a:spcPct val="20000"/>
              </a:spcAft>
              <a:buClr>
                <a:schemeClr val="bg1"/>
              </a:buClr>
              <a:buSzPct val="75000"/>
              <a:buFont typeface="Arial Unicode MS" pitchFamily="34" charset="-128"/>
              <a:buChar char="￭"/>
              <a:defRPr sz="2600">
                <a:solidFill>
                  <a:schemeClr val="tx1"/>
                </a:solidFill>
                <a:latin typeface="+mn-lt"/>
              </a:defRPr>
            </a:lvl2pPr>
            <a:lvl3pPr marL="927100" indent="-228600" algn="l" rtl="0" fontAlgn="base">
              <a:lnSpc>
                <a:spcPct val="95000"/>
              </a:lnSpc>
              <a:spcBef>
                <a:spcPct val="0"/>
              </a:spcBef>
              <a:spcAft>
                <a:spcPct val="20000"/>
              </a:spcAft>
              <a:buClr>
                <a:schemeClr val="bg1"/>
              </a:buClr>
              <a:buSzPct val="75000"/>
              <a:buFont typeface="Arial Unicode MS" pitchFamily="34" charset="-128"/>
              <a:buChar char="￭"/>
              <a:defRPr sz="2400">
                <a:solidFill>
                  <a:schemeClr val="tx1"/>
                </a:solidFill>
                <a:latin typeface="+mn-lt"/>
              </a:defRPr>
            </a:lvl3pPr>
            <a:lvl4pPr marL="1270000" indent="-228600" algn="l" rtl="0" fontAlgn="base">
              <a:spcBef>
                <a:spcPct val="5000"/>
              </a:spcBef>
              <a:spcAft>
                <a:spcPct val="10000"/>
              </a:spcAft>
              <a:buClr>
                <a:schemeClr val="bg1"/>
              </a:buClr>
              <a:buSzPct val="75000"/>
              <a:buFont typeface="Arial Unicode MS" pitchFamily="34" charset="-128"/>
              <a:buChar char="￭"/>
              <a:defRPr sz="2200">
                <a:solidFill>
                  <a:schemeClr val="tx1"/>
                </a:solidFill>
                <a:latin typeface="+mn-lt"/>
              </a:defRPr>
            </a:lvl4pPr>
            <a:lvl5pPr marL="16129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5pPr>
            <a:lvl6pPr marL="20701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6pPr>
            <a:lvl7pPr marL="25273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7pPr>
            <a:lvl8pPr marL="29845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8pPr>
            <a:lvl9pPr marL="34417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9pPr>
          </a:lstStyle>
          <a:p>
            <a:r>
              <a:rPr lang="en-US" kern="0" dirty="0" smtClean="0"/>
              <a:t>It matters who argues.</a:t>
            </a:r>
            <a:endParaRPr lang="en-US" kern="0" dirty="0"/>
          </a:p>
        </p:txBody>
      </p:sp>
      <p:sp>
        <p:nvSpPr>
          <p:cNvPr id="6" name="Rectangle 0"/>
          <p:cNvSpPr txBox="1">
            <a:spLocks noChangeArrowheads="1"/>
          </p:cNvSpPr>
          <p:nvPr/>
        </p:nvSpPr>
        <p:spPr bwMode="auto">
          <a:xfrm>
            <a:off x="304801" y="822325"/>
            <a:ext cx="851058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pitchFamily="34" charset="0"/>
              </a:defRPr>
            </a:lvl2pPr>
            <a:lvl3pPr algn="l" rtl="0" fontAlgn="base">
              <a:spcBef>
                <a:spcPct val="0"/>
              </a:spcBef>
              <a:spcAft>
                <a:spcPct val="0"/>
              </a:spcAft>
              <a:defRPr sz="3200" b="1">
                <a:solidFill>
                  <a:schemeClr val="tx2"/>
                </a:solidFill>
                <a:latin typeface="Arial" pitchFamily="34" charset="0"/>
              </a:defRPr>
            </a:lvl3pPr>
            <a:lvl4pPr algn="l" rtl="0" fontAlgn="base">
              <a:spcBef>
                <a:spcPct val="0"/>
              </a:spcBef>
              <a:spcAft>
                <a:spcPct val="0"/>
              </a:spcAft>
              <a:defRPr sz="3200" b="1">
                <a:solidFill>
                  <a:schemeClr val="tx2"/>
                </a:solidFill>
                <a:latin typeface="Arial" pitchFamily="34" charset="0"/>
              </a:defRPr>
            </a:lvl4pPr>
            <a:lvl5pPr algn="l" rtl="0" fontAlgn="base">
              <a:spcBef>
                <a:spcPct val="0"/>
              </a:spcBef>
              <a:spcAft>
                <a:spcPct val="0"/>
              </a:spcAft>
              <a:defRPr sz="3200" b="1">
                <a:solidFill>
                  <a:schemeClr val="tx2"/>
                </a:solidFill>
                <a:latin typeface="Arial" pitchFamily="34" charset="0"/>
              </a:defRPr>
            </a:lvl5pPr>
            <a:lvl6pPr marL="457200" algn="l" rtl="0" fontAlgn="base">
              <a:spcBef>
                <a:spcPct val="0"/>
              </a:spcBef>
              <a:spcAft>
                <a:spcPct val="0"/>
              </a:spcAft>
              <a:defRPr sz="3200" b="1">
                <a:solidFill>
                  <a:schemeClr val="tx2"/>
                </a:solidFill>
                <a:latin typeface="Arial" pitchFamily="34" charset="0"/>
              </a:defRPr>
            </a:lvl6pPr>
            <a:lvl7pPr marL="914400" algn="l" rtl="0" fontAlgn="base">
              <a:spcBef>
                <a:spcPct val="0"/>
              </a:spcBef>
              <a:spcAft>
                <a:spcPct val="0"/>
              </a:spcAft>
              <a:defRPr sz="3200" b="1">
                <a:solidFill>
                  <a:schemeClr val="tx2"/>
                </a:solidFill>
                <a:latin typeface="Arial" pitchFamily="34" charset="0"/>
              </a:defRPr>
            </a:lvl7pPr>
            <a:lvl8pPr marL="1371600" algn="l" rtl="0" fontAlgn="base">
              <a:spcBef>
                <a:spcPct val="0"/>
              </a:spcBef>
              <a:spcAft>
                <a:spcPct val="0"/>
              </a:spcAft>
              <a:defRPr sz="3200" b="1">
                <a:solidFill>
                  <a:schemeClr val="tx2"/>
                </a:solidFill>
                <a:latin typeface="Arial" pitchFamily="34" charset="0"/>
              </a:defRPr>
            </a:lvl8pPr>
            <a:lvl9pPr marL="1828800" algn="l" rtl="0" fontAlgn="base">
              <a:spcBef>
                <a:spcPct val="0"/>
              </a:spcBef>
              <a:spcAft>
                <a:spcPct val="0"/>
              </a:spcAft>
              <a:defRPr sz="3200" b="1">
                <a:solidFill>
                  <a:schemeClr val="tx2"/>
                </a:solidFill>
                <a:latin typeface="Arial" pitchFamily="34" charset="0"/>
              </a:defRPr>
            </a:lvl9pPr>
          </a:lstStyle>
          <a:p>
            <a:r>
              <a:rPr lang="en-US" kern="0" dirty="0" smtClean="0"/>
              <a:t>Litigation Lesson 1 </a:t>
            </a:r>
            <a:endParaRPr lang="en-US" kern="0" dirty="0"/>
          </a:p>
        </p:txBody>
      </p:sp>
    </p:spTree>
    <p:extLst>
      <p:ext uri="{BB962C8B-B14F-4D97-AF65-F5344CB8AC3E}">
        <p14:creationId xmlns:p14="http://schemas.microsoft.com/office/powerpoint/2010/main" val="17641788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8"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Litigation </a:t>
            </a:r>
            <a:r>
              <a:rPr lang="en-US" dirty="0" smtClean="0"/>
              <a:t>Lesson </a:t>
            </a:r>
            <a:r>
              <a:rPr lang="en-US" dirty="0" smtClean="0"/>
              <a:t>1 </a:t>
            </a:r>
            <a:r>
              <a:rPr lang="en-US" dirty="0" smtClean="0"/>
              <a:t>(cont’d)</a:t>
            </a:r>
            <a:endParaRPr lang="en-US" dirty="0"/>
          </a:p>
        </p:txBody>
      </p:sp>
      <p:sp>
        <p:nvSpPr>
          <p:cNvPr id="145409" name="Rectangle 1"/>
          <p:cNvSpPr>
            <a:spLocks noGrp="1" noChangeArrowheads="1"/>
          </p:cNvSpPr>
          <p:nvPr>
            <p:ph type="body" idx="4294967295"/>
          </p:nvPr>
        </p:nvSpPr>
        <p:spPr bwMode="auto">
          <a:xfrm>
            <a:off x="304801" y="1524000"/>
            <a:ext cx="8510587" cy="5029200"/>
          </a:xfrm>
          <a:prstGeom prst="rect">
            <a:avLst/>
          </a:prstGeom>
        </p:spPr>
        <p:txBody>
          <a:bodyPr lIns="0"/>
          <a:lstStyle/>
          <a:p>
            <a:r>
              <a:rPr lang="en-US" sz="2400" dirty="0" smtClean="0"/>
              <a:t>The movant, Wilmington Savings, was based in the city where the case was filed.</a:t>
            </a:r>
          </a:p>
          <a:p>
            <a:pPr marL="0" indent="0">
              <a:buNone/>
            </a:pPr>
            <a:endParaRPr lang="en-US" sz="2400" dirty="0" smtClean="0"/>
          </a:p>
          <a:p>
            <a:r>
              <a:rPr lang="en-US" sz="2400" dirty="0" smtClean="0"/>
              <a:t>Neither Wilmington Savings’ attorneys nor those of any other party arguing the motion were from Texas.</a:t>
            </a:r>
          </a:p>
          <a:p>
            <a:pPr marL="0" indent="0">
              <a:buNone/>
            </a:pPr>
            <a:endParaRPr lang="en-US" sz="2400" dirty="0" smtClean="0"/>
          </a:p>
          <a:p>
            <a:r>
              <a:rPr lang="en-US" sz="2400" dirty="0" smtClean="0"/>
              <a:t>No Texas trade creditor or litigant, parties whose interests Wilmington Savings had espoused, appeared to request a venue transfer.</a:t>
            </a:r>
          </a:p>
          <a:p>
            <a:pPr marL="0" indent="0">
              <a:buNone/>
            </a:pPr>
            <a:endParaRPr lang="en-US" sz="2400" dirty="0" smtClean="0"/>
          </a:p>
          <a:p>
            <a:r>
              <a:rPr lang="en-US" sz="2400" dirty="0" smtClean="0"/>
              <a:t>The State of Texas did not oppose venue in Delaware.</a:t>
            </a:r>
            <a:endParaRPr lang="en-US" sz="2400" dirty="0"/>
          </a:p>
        </p:txBody>
      </p:sp>
    </p:spTree>
    <p:extLst>
      <p:ext uri="{BB962C8B-B14F-4D97-AF65-F5344CB8AC3E}">
        <p14:creationId xmlns:p14="http://schemas.microsoft.com/office/powerpoint/2010/main" val="29897410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ChangeArrowheads="1"/>
          </p:cNvSpPr>
          <p:nvPr/>
        </p:nvSpPr>
        <p:spPr bwMode="auto">
          <a:xfrm>
            <a:off x="457201" y="2667000"/>
            <a:ext cx="8510587"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234950" indent="-234950" algn="l" rtl="0" fontAlgn="base">
              <a:lnSpc>
                <a:spcPct val="90000"/>
              </a:lnSpc>
              <a:spcBef>
                <a:spcPct val="0"/>
              </a:spcBef>
              <a:spcAft>
                <a:spcPct val="25000"/>
              </a:spcAft>
              <a:buClr>
                <a:schemeClr val="tx2"/>
              </a:buClr>
              <a:buSzPct val="75000"/>
              <a:buFont typeface="Arial Unicode MS" pitchFamily="34" charset="-128"/>
              <a:buChar char="￭"/>
              <a:defRPr sz="2800">
                <a:solidFill>
                  <a:schemeClr val="tx1"/>
                </a:solidFill>
                <a:latin typeface="+mn-lt"/>
                <a:ea typeface="+mn-ea"/>
                <a:cs typeface="+mn-cs"/>
              </a:defRPr>
            </a:lvl1pPr>
            <a:lvl2pPr marL="584200" indent="-234950" algn="l" rtl="0" fontAlgn="base">
              <a:lnSpc>
                <a:spcPct val="95000"/>
              </a:lnSpc>
              <a:spcBef>
                <a:spcPct val="0"/>
              </a:spcBef>
              <a:spcAft>
                <a:spcPct val="20000"/>
              </a:spcAft>
              <a:buClr>
                <a:schemeClr val="bg1"/>
              </a:buClr>
              <a:buSzPct val="75000"/>
              <a:buFont typeface="Arial Unicode MS" pitchFamily="34" charset="-128"/>
              <a:buChar char="￭"/>
              <a:defRPr sz="2600">
                <a:solidFill>
                  <a:schemeClr val="tx1"/>
                </a:solidFill>
                <a:latin typeface="+mn-lt"/>
              </a:defRPr>
            </a:lvl2pPr>
            <a:lvl3pPr marL="927100" indent="-228600" algn="l" rtl="0" fontAlgn="base">
              <a:lnSpc>
                <a:spcPct val="95000"/>
              </a:lnSpc>
              <a:spcBef>
                <a:spcPct val="0"/>
              </a:spcBef>
              <a:spcAft>
                <a:spcPct val="20000"/>
              </a:spcAft>
              <a:buClr>
                <a:schemeClr val="bg1"/>
              </a:buClr>
              <a:buSzPct val="75000"/>
              <a:buFont typeface="Arial Unicode MS" pitchFamily="34" charset="-128"/>
              <a:buChar char="￭"/>
              <a:defRPr sz="2400">
                <a:solidFill>
                  <a:schemeClr val="tx1"/>
                </a:solidFill>
                <a:latin typeface="+mn-lt"/>
              </a:defRPr>
            </a:lvl3pPr>
            <a:lvl4pPr marL="1270000" indent="-228600" algn="l" rtl="0" fontAlgn="base">
              <a:spcBef>
                <a:spcPct val="5000"/>
              </a:spcBef>
              <a:spcAft>
                <a:spcPct val="10000"/>
              </a:spcAft>
              <a:buClr>
                <a:schemeClr val="bg1"/>
              </a:buClr>
              <a:buSzPct val="75000"/>
              <a:buFont typeface="Arial Unicode MS" pitchFamily="34" charset="-128"/>
              <a:buChar char="￭"/>
              <a:defRPr sz="2200">
                <a:solidFill>
                  <a:schemeClr val="tx1"/>
                </a:solidFill>
                <a:latin typeface="+mn-lt"/>
              </a:defRPr>
            </a:lvl4pPr>
            <a:lvl5pPr marL="16129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5pPr>
            <a:lvl6pPr marL="20701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6pPr>
            <a:lvl7pPr marL="25273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7pPr>
            <a:lvl8pPr marL="29845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8pPr>
            <a:lvl9pPr marL="3441700" indent="-228600" algn="l" rtl="0" fontAlgn="base">
              <a:spcBef>
                <a:spcPct val="5000"/>
              </a:spcBef>
              <a:spcAft>
                <a:spcPct val="10000"/>
              </a:spcAft>
              <a:buClr>
                <a:schemeClr val="bg1"/>
              </a:buClr>
              <a:buSzPct val="75000"/>
              <a:buFont typeface="Arial Unicode MS" pitchFamily="34" charset="-128"/>
              <a:buChar char="￭"/>
              <a:defRPr sz="2000">
                <a:solidFill>
                  <a:schemeClr val="tx1"/>
                </a:solidFill>
                <a:latin typeface="+mn-lt"/>
              </a:defRPr>
            </a:lvl9pPr>
          </a:lstStyle>
          <a:p>
            <a:r>
              <a:rPr lang="en-US" kern="0" dirty="0" smtClean="0"/>
              <a:t>The requested remedy should match the injury.</a:t>
            </a:r>
            <a:endParaRPr lang="en-US" kern="0" dirty="0"/>
          </a:p>
        </p:txBody>
      </p:sp>
      <p:sp>
        <p:nvSpPr>
          <p:cNvPr id="4" name="Rectangle 0"/>
          <p:cNvSpPr txBox="1">
            <a:spLocks noChangeArrowheads="1"/>
          </p:cNvSpPr>
          <p:nvPr/>
        </p:nvSpPr>
        <p:spPr bwMode="auto">
          <a:xfrm>
            <a:off x="304801" y="822325"/>
            <a:ext cx="851058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pitchFamily="34" charset="0"/>
              </a:defRPr>
            </a:lvl2pPr>
            <a:lvl3pPr algn="l" rtl="0" fontAlgn="base">
              <a:spcBef>
                <a:spcPct val="0"/>
              </a:spcBef>
              <a:spcAft>
                <a:spcPct val="0"/>
              </a:spcAft>
              <a:defRPr sz="3200" b="1">
                <a:solidFill>
                  <a:schemeClr val="tx2"/>
                </a:solidFill>
                <a:latin typeface="Arial" pitchFamily="34" charset="0"/>
              </a:defRPr>
            </a:lvl3pPr>
            <a:lvl4pPr algn="l" rtl="0" fontAlgn="base">
              <a:spcBef>
                <a:spcPct val="0"/>
              </a:spcBef>
              <a:spcAft>
                <a:spcPct val="0"/>
              </a:spcAft>
              <a:defRPr sz="3200" b="1">
                <a:solidFill>
                  <a:schemeClr val="tx2"/>
                </a:solidFill>
                <a:latin typeface="Arial" pitchFamily="34" charset="0"/>
              </a:defRPr>
            </a:lvl4pPr>
            <a:lvl5pPr algn="l" rtl="0" fontAlgn="base">
              <a:spcBef>
                <a:spcPct val="0"/>
              </a:spcBef>
              <a:spcAft>
                <a:spcPct val="0"/>
              </a:spcAft>
              <a:defRPr sz="3200" b="1">
                <a:solidFill>
                  <a:schemeClr val="tx2"/>
                </a:solidFill>
                <a:latin typeface="Arial" pitchFamily="34" charset="0"/>
              </a:defRPr>
            </a:lvl5pPr>
            <a:lvl6pPr marL="457200" algn="l" rtl="0" fontAlgn="base">
              <a:spcBef>
                <a:spcPct val="0"/>
              </a:spcBef>
              <a:spcAft>
                <a:spcPct val="0"/>
              </a:spcAft>
              <a:defRPr sz="3200" b="1">
                <a:solidFill>
                  <a:schemeClr val="tx2"/>
                </a:solidFill>
                <a:latin typeface="Arial" pitchFamily="34" charset="0"/>
              </a:defRPr>
            </a:lvl6pPr>
            <a:lvl7pPr marL="914400" algn="l" rtl="0" fontAlgn="base">
              <a:spcBef>
                <a:spcPct val="0"/>
              </a:spcBef>
              <a:spcAft>
                <a:spcPct val="0"/>
              </a:spcAft>
              <a:defRPr sz="3200" b="1">
                <a:solidFill>
                  <a:schemeClr val="tx2"/>
                </a:solidFill>
                <a:latin typeface="Arial" pitchFamily="34" charset="0"/>
              </a:defRPr>
            </a:lvl7pPr>
            <a:lvl8pPr marL="1371600" algn="l" rtl="0" fontAlgn="base">
              <a:spcBef>
                <a:spcPct val="0"/>
              </a:spcBef>
              <a:spcAft>
                <a:spcPct val="0"/>
              </a:spcAft>
              <a:defRPr sz="3200" b="1">
                <a:solidFill>
                  <a:schemeClr val="tx2"/>
                </a:solidFill>
                <a:latin typeface="Arial" pitchFamily="34" charset="0"/>
              </a:defRPr>
            </a:lvl8pPr>
            <a:lvl9pPr marL="1828800" algn="l" rtl="0" fontAlgn="base">
              <a:spcBef>
                <a:spcPct val="0"/>
              </a:spcBef>
              <a:spcAft>
                <a:spcPct val="0"/>
              </a:spcAft>
              <a:defRPr sz="3200" b="1">
                <a:solidFill>
                  <a:schemeClr val="tx2"/>
                </a:solidFill>
                <a:latin typeface="Arial" pitchFamily="34" charset="0"/>
              </a:defRPr>
            </a:lvl9pPr>
          </a:lstStyle>
          <a:p>
            <a:r>
              <a:rPr lang="en-US" kern="0" dirty="0" smtClean="0"/>
              <a:t>Litigation Lesson 2</a:t>
            </a:r>
            <a:endParaRPr lang="en-US" kern="0" dirty="0"/>
          </a:p>
        </p:txBody>
      </p:sp>
    </p:spTree>
    <p:extLst>
      <p:ext uri="{BB962C8B-B14F-4D97-AF65-F5344CB8AC3E}">
        <p14:creationId xmlns:p14="http://schemas.microsoft.com/office/powerpoint/2010/main" val="17511786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
          <p:cNvSpPr>
            <a:spLocks noGrp="1" noChangeArrowheads="1"/>
          </p:cNvSpPr>
          <p:nvPr>
            <p:ph type="body" idx="4294967295"/>
          </p:nvPr>
        </p:nvSpPr>
        <p:spPr bwMode="auto">
          <a:xfrm>
            <a:off x="304801" y="1524000"/>
            <a:ext cx="8510587" cy="5029200"/>
          </a:xfrm>
          <a:prstGeom prst="rect">
            <a:avLst/>
          </a:prstGeom>
        </p:spPr>
        <p:txBody>
          <a:bodyPr lIns="0"/>
          <a:lstStyle/>
          <a:p>
            <a:r>
              <a:rPr lang="en-US" dirty="0" smtClean="0"/>
              <a:t>Wilmington Savings requested a venue transfer.</a:t>
            </a:r>
          </a:p>
          <a:p>
            <a:pPr marL="0" indent="0">
              <a:buNone/>
            </a:pPr>
            <a:endParaRPr lang="en-US" dirty="0" smtClean="0"/>
          </a:p>
          <a:p>
            <a:r>
              <a:rPr lang="en-US" dirty="0" smtClean="0"/>
              <a:t>What does Wilmington Savings really want in the case?</a:t>
            </a:r>
          </a:p>
          <a:p>
            <a:pPr marL="0" indent="0">
              <a:buNone/>
            </a:pPr>
            <a:endParaRPr lang="en-US" sz="2400" dirty="0" smtClean="0"/>
          </a:p>
        </p:txBody>
      </p:sp>
      <p:sp>
        <p:nvSpPr>
          <p:cNvPr id="4" name="Rectangle 0"/>
          <p:cNvSpPr txBox="1">
            <a:spLocks noChangeArrowheads="1"/>
          </p:cNvSpPr>
          <p:nvPr/>
        </p:nvSpPr>
        <p:spPr bwMode="auto">
          <a:xfrm>
            <a:off x="304801" y="822325"/>
            <a:ext cx="851058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pitchFamily="34" charset="0"/>
              </a:defRPr>
            </a:lvl2pPr>
            <a:lvl3pPr algn="l" rtl="0" fontAlgn="base">
              <a:spcBef>
                <a:spcPct val="0"/>
              </a:spcBef>
              <a:spcAft>
                <a:spcPct val="0"/>
              </a:spcAft>
              <a:defRPr sz="3200" b="1">
                <a:solidFill>
                  <a:schemeClr val="tx2"/>
                </a:solidFill>
                <a:latin typeface="Arial" pitchFamily="34" charset="0"/>
              </a:defRPr>
            </a:lvl3pPr>
            <a:lvl4pPr algn="l" rtl="0" fontAlgn="base">
              <a:spcBef>
                <a:spcPct val="0"/>
              </a:spcBef>
              <a:spcAft>
                <a:spcPct val="0"/>
              </a:spcAft>
              <a:defRPr sz="3200" b="1">
                <a:solidFill>
                  <a:schemeClr val="tx2"/>
                </a:solidFill>
                <a:latin typeface="Arial" pitchFamily="34" charset="0"/>
              </a:defRPr>
            </a:lvl4pPr>
            <a:lvl5pPr algn="l" rtl="0" fontAlgn="base">
              <a:spcBef>
                <a:spcPct val="0"/>
              </a:spcBef>
              <a:spcAft>
                <a:spcPct val="0"/>
              </a:spcAft>
              <a:defRPr sz="3200" b="1">
                <a:solidFill>
                  <a:schemeClr val="tx2"/>
                </a:solidFill>
                <a:latin typeface="Arial" pitchFamily="34" charset="0"/>
              </a:defRPr>
            </a:lvl5pPr>
            <a:lvl6pPr marL="457200" algn="l" rtl="0" fontAlgn="base">
              <a:spcBef>
                <a:spcPct val="0"/>
              </a:spcBef>
              <a:spcAft>
                <a:spcPct val="0"/>
              </a:spcAft>
              <a:defRPr sz="3200" b="1">
                <a:solidFill>
                  <a:schemeClr val="tx2"/>
                </a:solidFill>
                <a:latin typeface="Arial" pitchFamily="34" charset="0"/>
              </a:defRPr>
            </a:lvl6pPr>
            <a:lvl7pPr marL="914400" algn="l" rtl="0" fontAlgn="base">
              <a:spcBef>
                <a:spcPct val="0"/>
              </a:spcBef>
              <a:spcAft>
                <a:spcPct val="0"/>
              </a:spcAft>
              <a:defRPr sz="3200" b="1">
                <a:solidFill>
                  <a:schemeClr val="tx2"/>
                </a:solidFill>
                <a:latin typeface="Arial" pitchFamily="34" charset="0"/>
              </a:defRPr>
            </a:lvl7pPr>
            <a:lvl8pPr marL="1371600" algn="l" rtl="0" fontAlgn="base">
              <a:spcBef>
                <a:spcPct val="0"/>
              </a:spcBef>
              <a:spcAft>
                <a:spcPct val="0"/>
              </a:spcAft>
              <a:defRPr sz="3200" b="1">
                <a:solidFill>
                  <a:schemeClr val="tx2"/>
                </a:solidFill>
                <a:latin typeface="Arial" pitchFamily="34" charset="0"/>
              </a:defRPr>
            </a:lvl8pPr>
            <a:lvl9pPr marL="1828800" algn="l" rtl="0" fontAlgn="base">
              <a:spcBef>
                <a:spcPct val="0"/>
              </a:spcBef>
              <a:spcAft>
                <a:spcPct val="0"/>
              </a:spcAft>
              <a:defRPr sz="3200" b="1">
                <a:solidFill>
                  <a:schemeClr val="tx2"/>
                </a:solidFill>
                <a:latin typeface="Arial" pitchFamily="34" charset="0"/>
              </a:defRPr>
            </a:lvl9pPr>
          </a:lstStyle>
          <a:p>
            <a:r>
              <a:rPr lang="en-US" kern="0" dirty="0" smtClean="0"/>
              <a:t>Litigation Lesson 2 (cont’d)</a:t>
            </a:r>
            <a:endParaRPr lang="en-US" kern="0" dirty="0"/>
          </a:p>
        </p:txBody>
      </p:sp>
    </p:spTree>
    <p:extLst>
      <p:ext uri="{BB962C8B-B14F-4D97-AF65-F5344CB8AC3E}">
        <p14:creationId xmlns:p14="http://schemas.microsoft.com/office/powerpoint/2010/main" val="60412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Text Box 1"/>
          <p:cNvSpPr txBox="1">
            <a:spLocks noChangeArrowheads="1"/>
          </p:cNvSpPr>
          <p:nvPr/>
        </p:nvSpPr>
        <p:spPr bwMode="auto">
          <a:xfrm>
            <a:off x="282576" y="939801"/>
            <a:ext cx="7635875"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3200" b="1">
                <a:solidFill>
                  <a:srgbClr val="34B233"/>
                </a:solidFill>
                <a:ea typeface="Arial Unicode MS" pitchFamily="34" charset="-128"/>
                <a:cs typeface="Arial Unicode MS" pitchFamily="34" charset="-128"/>
              </a:rPr>
              <a:t>Requirements of 28 U.S.C. 1408</a:t>
            </a:r>
          </a:p>
        </p:txBody>
      </p:sp>
      <p:sp>
        <p:nvSpPr>
          <p:cNvPr id="150530" name="Text Box 2"/>
          <p:cNvSpPr txBox="1">
            <a:spLocks noChangeArrowheads="1"/>
          </p:cNvSpPr>
          <p:nvPr/>
        </p:nvSpPr>
        <p:spPr bwMode="auto">
          <a:xfrm>
            <a:off x="341312" y="1752600"/>
            <a:ext cx="8208963"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spcAft>
                <a:spcPts val="300"/>
              </a:spcAft>
              <a:buClr>
                <a:srgbClr val="000000"/>
              </a:buClr>
              <a:buSzPct val="75000"/>
            </a:pPr>
            <a:r>
              <a:rPr lang="en-US" sz="1600" dirty="0">
                <a:solidFill>
                  <a:srgbClr val="000000"/>
                </a:solidFill>
              </a:rPr>
              <a:t>Section 1408 provides that a case </a:t>
            </a:r>
            <a:r>
              <a:rPr lang="en-US" sz="1600" b="1" dirty="0">
                <a:solidFill>
                  <a:srgbClr val="000000"/>
                </a:solidFill>
              </a:rPr>
              <a:t>may</a:t>
            </a:r>
            <a:r>
              <a:rPr lang="en-US" sz="1600" dirty="0">
                <a:solidFill>
                  <a:srgbClr val="000000"/>
                </a:solidFill>
              </a:rPr>
              <a:t> be commenced </a:t>
            </a:r>
          </a:p>
          <a:p>
            <a:pPr marL="317500">
              <a:lnSpc>
                <a:spcPct val="90000"/>
              </a:lnSpc>
              <a:spcAft>
                <a:spcPts val="300"/>
              </a:spcAft>
              <a:buClr>
                <a:srgbClr val="000000"/>
              </a:buClr>
              <a:buSzPct val="75000"/>
            </a:pPr>
            <a:r>
              <a:rPr lang="en-US" sz="1600" b="1" dirty="0">
                <a:solidFill>
                  <a:srgbClr val="000000"/>
                </a:solidFill>
              </a:rPr>
              <a:t>(1) </a:t>
            </a:r>
            <a:r>
              <a:rPr lang="en-US" sz="1600" dirty="0">
                <a:solidFill>
                  <a:srgbClr val="000000"/>
                </a:solidFill>
              </a:rPr>
              <a:t>in the district in which the </a:t>
            </a:r>
            <a:r>
              <a:rPr lang="en-US" sz="1600" b="1" dirty="0">
                <a:solidFill>
                  <a:srgbClr val="000000"/>
                </a:solidFill>
              </a:rPr>
              <a:t>domicile</a:t>
            </a:r>
            <a:r>
              <a:rPr lang="en-US" sz="1600" dirty="0">
                <a:solidFill>
                  <a:srgbClr val="000000"/>
                </a:solidFill>
              </a:rPr>
              <a:t>, residence, principal place of business, or principal assets </a:t>
            </a:r>
            <a:r>
              <a:rPr lang="en-US" sz="1600" b="1" dirty="0">
                <a:solidFill>
                  <a:srgbClr val="000000"/>
                </a:solidFill>
              </a:rPr>
              <a:t>of the</a:t>
            </a:r>
            <a:r>
              <a:rPr lang="en-US" sz="1600" dirty="0">
                <a:solidFill>
                  <a:srgbClr val="000000"/>
                </a:solidFill>
              </a:rPr>
              <a:t> person </a:t>
            </a:r>
            <a:r>
              <a:rPr lang="en-US" sz="1600" b="1" dirty="0">
                <a:solidFill>
                  <a:srgbClr val="000000"/>
                </a:solidFill>
              </a:rPr>
              <a:t>or entity that is the subject of such case have been located </a:t>
            </a:r>
            <a:r>
              <a:rPr lang="en-US" sz="1600" b="1" dirty="0" smtClean="0">
                <a:solidFill>
                  <a:srgbClr val="000000"/>
                </a:solidFill>
              </a:rPr>
              <a:t>for</a:t>
            </a:r>
            <a:r>
              <a:rPr lang="en-US" sz="1600" dirty="0" smtClean="0">
                <a:solidFill>
                  <a:srgbClr val="000000"/>
                </a:solidFill>
              </a:rPr>
              <a:t>:</a:t>
            </a:r>
            <a:endParaRPr lang="en-US" sz="1600" dirty="0">
              <a:solidFill>
                <a:srgbClr val="000000"/>
              </a:solidFill>
            </a:endParaRPr>
          </a:p>
          <a:p>
            <a:pPr marL="635000">
              <a:lnSpc>
                <a:spcPct val="90000"/>
              </a:lnSpc>
              <a:spcAft>
                <a:spcPts val="300"/>
              </a:spcAft>
              <a:buClr>
                <a:srgbClr val="000000"/>
              </a:buClr>
              <a:buSzPct val="75000"/>
              <a:buFont typeface="Arial Unicode MS" pitchFamily="34" charset="-128"/>
              <a:buChar char="￭"/>
            </a:pPr>
            <a:r>
              <a:rPr lang="en-US" sz="1600" dirty="0">
                <a:solidFill>
                  <a:srgbClr val="000000"/>
                </a:solidFill>
              </a:rPr>
              <a:t>the one hundred and eighty days immediately preceding such commencement,</a:t>
            </a:r>
          </a:p>
          <a:p>
            <a:pPr marL="635000">
              <a:lnSpc>
                <a:spcPct val="90000"/>
              </a:lnSpc>
              <a:spcAft>
                <a:spcPts val="300"/>
              </a:spcAft>
              <a:buClr>
                <a:srgbClr val="000000"/>
              </a:buClr>
              <a:buSzPct val="75000"/>
              <a:buFont typeface="Arial Unicode MS" pitchFamily="34" charset="-128"/>
              <a:buChar char="￭"/>
            </a:pPr>
            <a:r>
              <a:rPr lang="en-US" sz="1600" dirty="0">
                <a:solidFill>
                  <a:srgbClr val="000000"/>
                </a:solidFill>
              </a:rPr>
              <a:t> or for </a:t>
            </a:r>
            <a:r>
              <a:rPr lang="en-US" sz="1600" b="1" dirty="0">
                <a:solidFill>
                  <a:srgbClr val="000000"/>
                </a:solidFill>
              </a:rPr>
              <a:t>a longer portion of such one-hundred-and-eighty-day period than the domicile</a:t>
            </a:r>
            <a:r>
              <a:rPr lang="en-US" sz="1600" dirty="0">
                <a:solidFill>
                  <a:srgbClr val="000000"/>
                </a:solidFill>
              </a:rPr>
              <a:t>, residence, or principal place of business, or </a:t>
            </a:r>
            <a:r>
              <a:rPr lang="en-US" sz="1600" dirty="0" smtClean="0">
                <a:solidFill>
                  <a:srgbClr val="000000"/>
                </a:solidFill>
              </a:rPr>
              <a:t>principal </a:t>
            </a:r>
            <a:r>
              <a:rPr lang="en-US" sz="1600" dirty="0">
                <a:solidFill>
                  <a:srgbClr val="000000"/>
                </a:solidFill>
              </a:rPr>
              <a:t>assets </a:t>
            </a:r>
            <a:r>
              <a:rPr lang="en-US" sz="1600" b="1" dirty="0">
                <a:solidFill>
                  <a:srgbClr val="000000"/>
                </a:solidFill>
              </a:rPr>
              <a:t>of such person were located in any other district</a:t>
            </a:r>
            <a:r>
              <a:rPr lang="en-US" sz="1600" dirty="0">
                <a:solidFill>
                  <a:srgbClr val="000000"/>
                </a:solidFill>
              </a:rPr>
              <a:t>; or</a:t>
            </a:r>
          </a:p>
          <a:p>
            <a:pPr marL="317500">
              <a:lnSpc>
                <a:spcPct val="90000"/>
              </a:lnSpc>
              <a:spcAft>
                <a:spcPts val="300"/>
              </a:spcAft>
              <a:buClr>
                <a:srgbClr val="000000"/>
              </a:buClr>
              <a:buSzPct val="75000"/>
            </a:pPr>
            <a:r>
              <a:rPr lang="en-US" sz="1600" b="1" dirty="0">
                <a:solidFill>
                  <a:srgbClr val="000000"/>
                </a:solidFill>
              </a:rPr>
              <a:t>(2) in which there is pending a case </a:t>
            </a:r>
            <a:r>
              <a:rPr lang="en-US" sz="1600" dirty="0">
                <a:solidFill>
                  <a:srgbClr val="000000"/>
                </a:solidFill>
              </a:rPr>
              <a:t>under title 11 </a:t>
            </a:r>
            <a:r>
              <a:rPr lang="en-US" sz="1600" b="1" dirty="0">
                <a:solidFill>
                  <a:srgbClr val="000000"/>
                </a:solidFill>
              </a:rPr>
              <a:t>concerning such </a:t>
            </a:r>
            <a:r>
              <a:rPr lang="en-US" sz="1600" b="1" dirty="0" smtClean="0">
                <a:solidFill>
                  <a:srgbClr val="000000"/>
                </a:solidFill>
              </a:rPr>
              <a:t>person’s </a:t>
            </a:r>
            <a:r>
              <a:rPr lang="en-US" sz="1600" b="1" dirty="0">
                <a:solidFill>
                  <a:srgbClr val="000000"/>
                </a:solidFill>
              </a:rPr>
              <a:t>affiliate</a:t>
            </a:r>
            <a:r>
              <a:rPr lang="en-US" sz="1600" dirty="0">
                <a:solidFill>
                  <a:srgbClr val="000000"/>
                </a:solidFill>
              </a:rPr>
              <a:t>, general partner, or partnership.</a:t>
            </a:r>
          </a:p>
          <a:p>
            <a:pPr marL="234950" indent="-234950">
              <a:lnSpc>
                <a:spcPct val="90000"/>
              </a:lnSpc>
              <a:spcAft>
                <a:spcPts val="300"/>
              </a:spcAft>
              <a:buClr>
                <a:srgbClr val="000000"/>
              </a:buClr>
              <a:buSzPct val="75000"/>
              <a:buFont typeface="Arial Unicode MS" pitchFamily="34" charset="-128"/>
              <a:buChar char="￭"/>
            </a:pPr>
            <a:endParaRPr lang="en-US" sz="1600" dirty="0">
              <a:solidFill>
                <a:srgbClr val="000000"/>
              </a:solidFill>
            </a:endParaRPr>
          </a:p>
          <a:p>
            <a:pPr marL="742950" lvl="1" indent="-285750">
              <a:lnSpc>
                <a:spcPct val="90000"/>
              </a:lnSpc>
              <a:spcAft>
                <a:spcPts val="300"/>
              </a:spcAft>
              <a:buClr>
                <a:srgbClr val="000000"/>
              </a:buClr>
              <a:buSzPct val="75000"/>
              <a:buFont typeface="Wingdings" pitchFamily="2" charset="2"/>
              <a:buChar char="Ø"/>
            </a:pPr>
            <a:r>
              <a:rPr lang="en-US" sz="1600" dirty="0">
                <a:solidFill>
                  <a:srgbClr val="000000"/>
                </a:solidFill>
              </a:rPr>
              <a:t>Courts find that a </a:t>
            </a:r>
            <a:r>
              <a:rPr lang="en-US" sz="1600" dirty="0" smtClean="0">
                <a:solidFill>
                  <a:srgbClr val="000000"/>
                </a:solidFill>
              </a:rPr>
              <a:t>corporation’s </a:t>
            </a:r>
            <a:r>
              <a:rPr lang="en-US" sz="1600" dirty="0">
                <a:solidFill>
                  <a:srgbClr val="000000"/>
                </a:solidFill>
              </a:rPr>
              <a:t>domicile is its state of incorporation.  </a:t>
            </a:r>
            <a:br>
              <a:rPr lang="en-US" sz="1600" dirty="0">
                <a:solidFill>
                  <a:srgbClr val="000000"/>
                </a:solidFill>
              </a:rPr>
            </a:br>
            <a:endParaRPr lang="en-US" sz="1600" dirty="0" smtClean="0">
              <a:solidFill>
                <a:srgbClr val="000000"/>
              </a:solidFill>
            </a:endParaRPr>
          </a:p>
          <a:p>
            <a:pPr marL="742950" lvl="1" indent="-285750">
              <a:lnSpc>
                <a:spcPct val="90000"/>
              </a:lnSpc>
              <a:spcAft>
                <a:spcPts val="300"/>
              </a:spcAft>
              <a:buClr>
                <a:srgbClr val="000000"/>
              </a:buClr>
              <a:buSzPct val="75000"/>
              <a:buFont typeface="Wingdings" pitchFamily="2" charset="2"/>
              <a:buChar char="Ø"/>
            </a:pPr>
            <a:r>
              <a:rPr lang="en-US" sz="1600" dirty="0" smtClean="0">
                <a:solidFill>
                  <a:srgbClr val="000000"/>
                </a:solidFill>
              </a:rPr>
              <a:t>PCX </a:t>
            </a:r>
            <a:r>
              <a:rPr lang="en-US" sz="1600" dirty="0">
                <a:solidFill>
                  <a:srgbClr val="000000"/>
                </a:solidFill>
              </a:rPr>
              <a:t>and Patriot Beaver Dam, which were created 6 and 4 weeks prior to the filing, respectively, were domiciled in New York for longer than in any other district during the 6 months preceding the filing</a:t>
            </a:r>
            <a:r>
              <a:rPr lang="en-US" sz="1600" dirty="0" smtClean="0">
                <a:solidFill>
                  <a:srgbClr val="000000"/>
                </a:solidFill>
              </a:rPr>
              <a:t>.</a:t>
            </a:r>
            <a:br>
              <a:rPr lang="en-US" sz="1600" dirty="0" smtClean="0">
                <a:solidFill>
                  <a:srgbClr val="000000"/>
                </a:solidFill>
              </a:rPr>
            </a:br>
            <a:endParaRPr lang="en-US" sz="1600" dirty="0" smtClean="0">
              <a:solidFill>
                <a:srgbClr val="000000"/>
              </a:solidFill>
            </a:endParaRPr>
          </a:p>
          <a:p>
            <a:pPr marL="742950" lvl="1" indent="-285750">
              <a:lnSpc>
                <a:spcPct val="90000"/>
              </a:lnSpc>
              <a:spcAft>
                <a:spcPts val="300"/>
              </a:spcAft>
              <a:buClr>
                <a:srgbClr val="000000"/>
              </a:buClr>
              <a:buSzPct val="75000"/>
              <a:buFont typeface="Wingdings" pitchFamily="2" charset="2"/>
              <a:buChar char="Ø"/>
            </a:pPr>
            <a:r>
              <a:rPr lang="en-US" sz="1600" dirty="0">
                <a:solidFill>
                  <a:srgbClr val="000000"/>
                </a:solidFill>
              </a:rPr>
              <a:t>The parent, Patriot Coal Corp., was the third to file, and based its venue on affiliation with entities that had filed in New York.</a:t>
            </a:r>
          </a:p>
          <a:p>
            <a:pPr marL="234950" indent="-234950">
              <a:lnSpc>
                <a:spcPct val="90000"/>
              </a:lnSpc>
              <a:spcAft>
                <a:spcPts val="300"/>
              </a:spcAft>
              <a:buClr>
                <a:srgbClr val="000000"/>
              </a:buClr>
              <a:buSzPct val="75000"/>
              <a:buFont typeface="Arial Unicode MS" pitchFamily="34" charset="-128"/>
              <a:buChar char="￭"/>
            </a:pPr>
            <a:endParaRPr lang="en-US" sz="1600" dirty="0" smtClean="0">
              <a:solidFill>
                <a:srgbClr val="000000"/>
              </a:solidFill>
            </a:endParaRPr>
          </a:p>
          <a:p>
            <a:pPr marL="234950" indent="-234950">
              <a:lnSpc>
                <a:spcPct val="90000"/>
              </a:lnSpc>
              <a:spcAft>
                <a:spcPts val="300"/>
              </a:spcAft>
              <a:buClr>
                <a:srgbClr val="000000"/>
              </a:buClr>
              <a:buSzPct val="75000"/>
              <a:buFont typeface="Arial Unicode MS" pitchFamily="34" charset="-128"/>
              <a:buChar char="￭"/>
            </a:pPr>
            <a:endParaRPr lang="en-US" sz="1600" dirty="0">
              <a:solidFill>
                <a:srgbClr val="000000"/>
              </a:solidFill>
            </a:endParaRPr>
          </a:p>
          <a:p>
            <a:pPr marL="234950" indent="-234950">
              <a:lnSpc>
                <a:spcPct val="90000"/>
              </a:lnSpc>
              <a:spcAft>
                <a:spcPts val="300"/>
              </a:spcAft>
              <a:buClr>
                <a:srgbClr val="000000"/>
              </a:buClr>
              <a:buSzPct val="75000"/>
              <a:buFont typeface="Arial Unicode MS" pitchFamily="34" charset="-128"/>
              <a:buChar char="￭"/>
            </a:pPr>
            <a:endParaRPr lang="en-US" sz="2000" dirty="0">
              <a:solidFill>
                <a:srgbClr val="000000"/>
              </a:solidFill>
              <a:ea typeface="Arial Unicode MS" pitchFamily="34" charset="-128"/>
              <a:cs typeface="Arial Unicode MS" pitchFamily="34" charset="-128"/>
            </a:endParaRPr>
          </a:p>
          <a:p>
            <a:pPr marL="234950" indent="-234950">
              <a:lnSpc>
                <a:spcPct val="90000"/>
              </a:lnSpc>
              <a:spcAft>
                <a:spcPts val="300"/>
              </a:spcAft>
              <a:buClr>
                <a:srgbClr val="000000"/>
              </a:buClr>
              <a:buSzPct val="75000"/>
              <a:buFont typeface="Arial Unicode MS" pitchFamily="34" charset="-128"/>
              <a:buChar char="￭"/>
            </a:pPr>
            <a:endParaRPr lang="en-US" sz="2000" dirty="0">
              <a:solidFill>
                <a:srgbClr val="000000"/>
              </a:solidFill>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Text Box 1"/>
          <p:cNvSpPr txBox="1">
            <a:spLocks noChangeArrowheads="1"/>
          </p:cNvSpPr>
          <p:nvPr/>
        </p:nvSpPr>
        <p:spPr bwMode="auto">
          <a:xfrm>
            <a:off x="393700" y="1012826"/>
            <a:ext cx="8040688"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3200" b="1">
                <a:solidFill>
                  <a:srgbClr val="34B233"/>
                </a:solidFill>
                <a:ea typeface="Arial Unicode MS" pitchFamily="34" charset="-128"/>
                <a:cs typeface="Arial Unicode MS" pitchFamily="34" charset="-128"/>
              </a:rPr>
              <a:t>Has any other debtor succeeded in doing this?</a:t>
            </a:r>
          </a:p>
        </p:txBody>
      </p:sp>
      <p:sp>
        <p:nvSpPr>
          <p:cNvPr id="151554" name="Text Box 2"/>
          <p:cNvSpPr txBox="1">
            <a:spLocks noChangeArrowheads="1"/>
          </p:cNvSpPr>
          <p:nvPr/>
        </p:nvSpPr>
        <p:spPr bwMode="auto">
          <a:xfrm>
            <a:off x="582614" y="2300288"/>
            <a:ext cx="7567612" cy="391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i="1" dirty="0" smtClean="0">
                <a:solidFill>
                  <a:srgbClr val="000000"/>
                </a:solidFill>
                <a:ea typeface="Arial Unicode MS" pitchFamily="34" charset="-128"/>
                <a:cs typeface="Arial Unicode MS" pitchFamily="34" charset="-128"/>
              </a:rPr>
              <a:t>Winn-Dixie</a:t>
            </a:r>
            <a:r>
              <a:rPr lang="en-US" sz="1600" dirty="0" smtClean="0">
                <a:solidFill>
                  <a:srgbClr val="000000"/>
                </a:solidFill>
                <a:ea typeface="Arial Unicode MS" pitchFamily="34" charset="-128"/>
                <a:cs typeface="Arial Unicode MS" pitchFamily="34" charset="-128"/>
              </a:rPr>
              <a:t>:</a:t>
            </a:r>
          </a:p>
          <a:p>
            <a:pPr marL="342900" indent="-342900">
              <a:buFont typeface="Arial" pitchFamily="34" charset="0"/>
              <a:buChar char="•"/>
            </a:pPr>
            <a:r>
              <a:rPr lang="en-US" sz="1600" dirty="0" smtClean="0">
                <a:solidFill>
                  <a:srgbClr val="000000"/>
                </a:solidFill>
                <a:ea typeface="Arial Unicode MS" pitchFamily="34" charset="-128"/>
                <a:cs typeface="Arial Unicode MS" pitchFamily="34" charset="-128"/>
              </a:rPr>
              <a:t>A New York corporation, Dixie Stores, Inc., was created 12 days before the filing.  DSI had no prepetition creditors; only assets are $100K in a New York bank account.  Debtors stipulated that DSI was formed solely to establish venue in NY.</a:t>
            </a:r>
          </a:p>
          <a:p>
            <a:pPr marL="342900" indent="-342900">
              <a:buFont typeface="Arial" pitchFamily="34" charset="0"/>
              <a:buChar char="•"/>
            </a:pPr>
            <a:r>
              <a:rPr lang="en-US" sz="1600" dirty="0" smtClean="0">
                <a:solidFill>
                  <a:srgbClr val="000000"/>
                </a:solidFill>
                <a:ea typeface="Arial Unicode MS" pitchFamily="34" charset="-128"/>
                <a:cs typeface="Arial Unicode MS" pitchFamily="34" charset="-128"/>
              </a:rPr>
              <a:t>Evidence that half of employees, 40% of stores, and all of management located in Florida, and that all of the substantial assets were in southeastern states.</a:t>
            </a:r>
          </a:p>
          <a:p>
            <a:pPr marL="342900" indent="-342900">
              <a:buFont typeface="Arial" pitchFamily="34" charset="0"/>
              <a:buChar char="•"/>
            </a:pPr>
            <a:r>
              <a:rPr lang="en-US" sz="1600" dirty="0" smtClean="0">
                <a:solidFill>
                  <a:srgbClr val="000000"/>
                </a:solidFill>
                <a:ea typeface="Arial Unicode MS" pitchFamily="34" charset="-128"/>
                <a:cs typeface="Arial Unicode MS" pitchFamily="34" charset="-128"/>
              </a:rPr>
              <a:t>Debtors consented to transfer, and stipulated that they believe they can achieve a successful reorganization in Florida and that they believe it may be less expensive to administer the case there.</a:t>
            </a:r>
          </a:p>
          <a:p>
            <a:pPr marL="342900" indent="-342900">
              <a:buFont typeface="Arial" pitchFamily="34" charset="0"/>
              <a:buChar char="•"/>
            </a:pPr>
            <a:r>
              <a:rPr lang="en-US" sz="1600" dirty="0" smtClean="0">
                <a:solidFill>
                  <a:srgbClr val="000000"/>
                </a:solidFill>
                <a:ea typeface="Arial Unicode MS" pitchFamily="34" charset="-128"/>
                <a:cs typeface="Arial Unicode MS" pitchFamily="34" charset="-128"/>
              </a:rPr>
              <a:t>Chapman: “I mean, those facts [in Winn-Dixie] are so unique.  They are so unique and, frankly, bizarre to have a debtor who makes a venue choice, things don’t go well, it gets really ugly.  They change their mind.  The debtor makes a venue motion to transfer its own case, gets opposed by the </a:t>
            </a:r>
            <a:r>
              <a:rPr lang="en-US" sz="1600" dirty="0" smtClean="0">
                <a:solidFill>
                  <a:srgbClr val="000000"/>
                </a:solidFill>
                <a:ea typeface="Arial Unicode MS" pitchFamily="34" charset="-128"/>
                <a:cs typeface="Arial Unicode MS" pitchFamily="34" charset="-128"/>
              </a:rPr>
              <a:t>creditors’ </a:t>
            </a:r>
            <a:r>
              <a:rPr lang="en-US" sz="1600" dirty="0" smtClean="0">
                <a:solidFill>
                  <a:srgbClr val="000000"/>
                </a:solidFill>
                <a:ea typeface="Arial Unicode MS" pitchFamily="34" charset="-128"/>
                <a:cs typeface="Arial Unicode MS" pitchFamily="34" charset="-128"/>
              </a:rPr>
              <a:t>committee.  I mean, it’s a law school hypothetical.”</a:t>
            </a:r>
            <a:endParaRPr lang="en-US" sz="1600" dirty="0">
              <a:solidFill>
                <a:srgbClr val="000000"/>
              </a:solidFill>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Text Box 1"/>
          <p:cNvSpPr txBox="1">
            <a:spLocks noChangeArrowheads="1"/>
          </p:cNvSpPr>
          <p:nvPr/>
        </p:nvSpPr>
        <p:spPr bwMode="auto">
          <a:xfrm>
            <a:off x="393700" y="1012826"/>
            <a:ext cx="8040688"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3200" b="1">
                <a:solidFill>
                  <a:srgbClr val="34B233"/>
                </a:solidFill>
                <a:ea typeface="Arial Unicode MS" pitchFamily="34" charset="-128"/>
                <a:cs typeface="Arial Unicode MS" pitchFamily="34" charset="-128"/>
              </a:rPr>
              <a:t>Has any other debtor succeeded in doing this?</a:t>
            </a:r>
          </a:p>
        </p:txBody>
      </p:sp>
      <p:sp>
        <p:nvSpPr>
          <p:cNvPr id="151554" name="Text Box 2"/>
          <p:cNvSpPr txBox="1">
            <a:spLocks noChangeArrowheads="1"/>
          </p:cNvSpPr>
          <p:nvPr/>
        </p:nvSpPr>
        <p:spPr bwMode="auto">
          <a:xfrm>
            <a:off x="582614" y="2300288"/>
            <a:ext cx="7567612" cy="391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400" i="1" dirty="0" smtClean="0">
                <a:solidFill>
                  <a:srgbClr val="000000"/>
                </a:solidFill>
                <a:ea typeface="Arial Unicode MS" pitchFamily="34" charset="-128"/>
                <a:cs typeface="Arial Unicode MS" pitchFamily="34" charset="-128"/>
              </a:rPr>
              <a:t>Winn-Dixie</a:t>
            </a:r>
            <a:r>
              <a:rPr lang="en-US" sz="2400" dirty="0" smtClean="0">
                <a:solidFill>
                  <a:srgbClr val="000000"/>
                </a:solidFill>
                <a:ea typeface="Arial Unicode MS" pitchFamily="34" charset="-128"/>
                <a:cs typeface="Arial Unicode MS" pitchFamily="34" charset="-128"/>
              </a:rPr>
              <a:t>:</a:t>
            </a:r>
          </a:p>
          <a:p>
            <a:endParaRPr lang="en-US" sz="2400" i="1" dirty="0">
              <a:solidFill>
                <a:srgbClr val="000000"/>
              </a:solidFill>
              <a:ea typeface="Arial Unicode MS" pitchFamily="34" charset="-128"/>
              <a:cs typeface="Arial Unicode MS" pitchFamily="34" charset="-128"/>
            </a:endParaRPr>
          </a:p>
          <a:p>
            <a:r>
              <a:rPr lang="en-US" sz="2000" dirty="0" smtClean="0">
                <a:solidFill>
                  <a:srgbClr val="000000"/>
                </a:solidFill>
                <a:ea typeface="Arial Unicode MS" pitchFamily="34" charset="-128"/>
                <a:cs typeface="Arial Unicode MS" pitchFamily="34" charset="-128"/>
              </a:rPr>
              <a:t>“Given the circumstances here, first and foremost, and really solely the following factor, that DSI was formed solely to establish venue in New York, I conclude that the transfer of venue here would be in the interests of justice under Section 1412. . . I think that the interests of justice require transfer of venue where, again, the facts were created to fit the statute.  In that sense, you are building the shop that you choose to act in as opposed to going to it.  </a:t>
            </a:r>
            <a:r>
              <a:rPr lang="en-US" sz="2000" b="1" dirty="0" smtClean="0">
                <a:solidFill>
                  <a:srgbClr val="000000"/>
                </a:solidFill>
                <a:ea typeface="Arial Unicode MS" pitchFamily="34" charset="-128"/>
                <a:cs typeface="Arial Unicode MS" pitchFamily="34" charset="-128"/>
              </a:rPr>
              <a:t>On that sole basis, and none other, I will grant the motion</a:t>
            </a:r>
            <a:r>
              <a:rPr lang="en-US" sz="2000" dirty="0" smtClean="0">
                <a:solidFill>
                  <a:srgbClr val="000000"/>
                </a:solidFill>
                <a:ea typeface="Arial Unicode MS" pitchFamily="34" charset="-128"/>
                <a:cs typeface="Arial Unicode MS" pitchFamily="34" charset="-128"/>
              </a:rPr>
              <a:t>.”</a:t>
            </a:r>
          </a:p>
        </p:txBody>
      </p:sp>
    </p:spTree>
    <p:extLst>
      <p:ext uri="{BB962C8B-B14F-4D97-AF65-F5344CB8AC3E}">
        <p14:creationId xmlns:p14="http://schemas.microsoft.com/office/powerpoint/2010/main" val="2036482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 name="Rectangle 0"/>
          <p:cNvSpPr>
            <a:spLocks noGrp="1" noChangeArrowheads="1"/>
          </p:cNvSpPr>
          <p:nvPr>
            <p:ph type="title" idx="4294967295"/>
          </p:nvPr>
        </p:nvSpPr>
        <p:spPr bwMode="auto">
          <a:xfrm>
            <a:off x="304801" y="822325"/>
            <a:ext cx="8510588" cy="914400"/>
          </a:xfrm>
          <a:prstGeom prst="rect">
            <a:avLst/>
          </a:prstGeom>
        </p:spPr>
        <p:txBody>
          <a:bodyPr lIns="0"/>
          <a:lstStyle/>
          <a:p>
            <a:r>
              <a:rPr lang="en-US" dirty="0"/>
              <a:t>Patriot Coal Corporation </a:t>
            </a:r>
            <a:r>
              <a:rPr lang="en-US" dirty="0"/>
              <a:t>– </a:t>
            </a:r>
            <a:r>
              <a:rPr lang="en-US" dirty="0"/>
              <a:t>Background</a:t>
            </a:r>
          </a:p>
        </p:txBody>
      </p:sp>
      <p:sp>
        <p:nvSpPr>
          <p:cNvPr id="11265" name="Rectangle 1"/>
          <p:cNvSpPr>
            <a:spLocks noGrp="1" noChangeArrowheads="1"/>
          </p:cNvSpPr>
          <p:nvPr>
            <p:ph type="body" idx="4294967295"/>
          </p:nvPr>
        </p:nvSpPr>
        <p:spPr bwMode="auto">
          <a:xfrm>
            <a:off x="304801" y="1600200"/>
            <a:ext cx="8510588" cy="5029200"/>
          </a:xfrm>
          <a:prstGeom prst="rect">
            <a:avLst/>
          </a:prstGeom>
        </p:spPr>
        <p:txBody>
          <a:bodyPr lIns="0"/>
          <a:lstStyle/>
          <a:p>
            <a:r>
              <a:rPr lang="en-US" dirty="0" smtClean="0"/>
              <a:t>Patriot is a leading producer and marketer of coal in the United States.</a:t>
            </a:r>
          </a:p>
          <a:p>
            <a:r>
              <a:rPr lang="en-US" dirty="0" smtClean="0"/>
              <a:t>Patriot was created on Oct. 31, 2007, as a spin-off from Peabody Coal, at that time the world’s largest private-sector coal company.  As a result of the spin-off, many retiree obligations remained with Patriot.</a:t>
            </a:r>
          </a:p>
          <a:p>
            <a:r>
              <a:rPr lang="en-US" dirty="0" smtClean="0"/>
              <a:t>On July 23, 2008, Patriot Coal acquired Magnum Coal (which had on its balance sheets substantial assets and liabilities previously acquired from Arch Coal), one of the largest coal producers in Appalachia.</a:t>
            </a:r>
          </a:p>
          <a:p>
            <a:endParaRPr lang="en-US" dirty="0"/>
          </a:p>
          <a:p>
            <a:endParaRPr lang="en-US" dirty="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eil Presentation US">
  <a:themeElements>
    <a:clrScheme name="Weil Presentation US 14">
      <a:dk1>
        <a:srgbClr val="000000"/>
      </a:dk1>
      <a:lt1>
        <a:srgbClr val="FFFFFF"/>
      </a:lt1>
      <a:dk2>
        <a:srgbClr val="34B233"/>
      </a:dk2>
      <a:lt2>
        <a:srgbClr val="666666"/>
      </a:lt2>
      <a:accent1>
        <a:srgbClr val="BDBEBD"/>
      </a:accent1>
      <a:accent2>
        <a:srgbClr val="71CE2C"/>
      </a:accent2>
      <a:accent3>
        <a:srgbClr val="FFFFFF"/>
      </a:accent3>
      <a:accent4>
        <a:srgbClr val="000000"/>
      </a:accent4>
      <a:accent5>
        <a:srgbClr val="DBDBDB"/>
      </a:accent5>
      <a:accent6>
        <a:srgbClr val="66BA27"/>
      </a:accent6>
      <a:hlink>
        <a:srgbClr val="00984C"/>
      </a:hlink>
      <a:folHlink>
        <a:srgbClr val="BED600"/>
      </a:folHlink>
    </a:clrScheme>
    <a:fontScheme name="Weil Presentation U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eil Presentation U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eil Presentation U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eil Presentation U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eil Presentation U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eil Presentation U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eil Presentation U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eil Presentation U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eil Presentation U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eil Presentation U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eil Presentation U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eil Presentation U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eil Presentation U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Weil Presentation US 13">
        <a:dk1>
          <a:srgbClr val="000000"/>
        </a:dk1>
        <a:lt1>
          <a:srgbClr val="FFFFFF"/>
        </a:lt1>
        <a:dk2>
          <a:srgbClr val="34B233"/>
        </a:dk2>
        <a:lt2>
          <a:srgbClr val="666666"/>
        </a:lt2>
        <a:accent1>
          <a:srgbClr val="BDBEBD"/>
        </a:accent1>
        <a:accent2>
          <a:srgbClr val="71CE2C"/>
        </a:accent2>
        <a:accent3>
          <a:srgbClr val="FFFFFF"/>
        </a:accent3>
        <a:accent4>
          <a:srgbClr val="000000"/>
        </a:accent4>
        <a:accent5>
          <a:srgbClr val="DBDBDB"/>
        </a:accent5>
        <a:accent6>
          <a:srgbClr val="66BA27"/>
        </a:accent6>
        <a:hlink>
          <a:srgbClr val="BED600"/>
        </a:hlink>
        <a:folHlink>
          <a:srgbClr val="00984C"/>
        </a:folHlink>
      </a:clrScheme>
      <a:clrMap bg1="lt1" tx1="dk1" bg2="lt2" tx2="dk2" accent1="accent1" accent2="accent2" accent3="accent3" accent4="accent4" accent5="accent5" accent6="accent6" hlink="hlink" folHlink="folHlink"/>
    </a:extraClrScheme>
    <a:extraClrScheme>
      <a:clrScheme name="Weil Presentation US 14">
        <a:dk1>
          <a:srgbClr val="000000"/>
        </a:dk1>
        <a:lt1>
          <a:srgbClr val="FFFFFF"/>
        </a:lt1>
        <a:dk2>
          <a:srgbClr val="34B233"/>
        </a:dk2>
        <a:lt2>
          <a:srgbClr val="666666"/>
        </a:lt2>
        <a:accent1>
          <a:srgbClr val="BDBEBD"/>
        </a:accent1>
        <a:accent2>
          <a:srgbClr val="71CE2C"/>
        </a:accent2>
        <a:accent3>
          <a:srgbClr val="FFFFFF"/>
        </a:accent3>
        <a:accent4>
          <a:srgbClr val="000000"/>
        </a:accent4>
        <a:accent5>
          <a:srgbClr val="DBDBDB"/>
        </a:accent5>
        <a:accent6>
          <a:srgbClr val="66BA27"/>
        </a:accent6>
        <a:hlink>
          <a:srgbClr val="00984C"/>
        </a:hlink>
        <a:folHlink>
          <a:srgbClr val="BED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14">
      <a:dk1>
        <a:srgbClr val="000000"/>
      </a:dk1>
      <a:lt1>
        <a:srgbClr val="FFFFFF"/>
      </a:lt1>
      <a:dk2>
        <a:srgbClr val="34B233"/>
      </a:dk2>
      <a:lt2>
        <a:srgbClr val="666666"/>
      </a:lt2>
      <a:accent1>
        <a:srgbClr val="BDBEBD"/>
      </a:accent1>
      <a:accent2>
        <a:srgbClr val="71CE2C"/>
      </a:accent2>
      <a:accent3>
        <a:srgbClr val="FFFFFF"/>
      </a:accent3>
      <a:accent4>
        <a:srgbClr val="000000"/>
      </a:accent4>
      <a:accent5>
        <a:srgbClr val="DBDBDB"/>
      </a:accent5>
      <a:accent6>
        <a:srgbClr val="66BA27"/>
      </a:accent6>
      <a:hlink>
        <a:srgbClr val="00984C"/>
      </a:hlink>
      <a:folHlink>
        <a:srgbClr val="BED6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000000"/>
        </a:dk1>
        <a:lt1>
          <a:srgbClr val="FFFFFF"/>
        </a:lt1>
        <a:dk2>
          <a:srgbClr val="34B233"/>
        </a:dk2>
        <a:lt2>
          <a:srgbClr val="666666"/>
        </a:lt2>
        <a:accent1>
          <a:srgbClr val="BDBEBD"/>
        </a:accent1>
        <a:accent2>
          <a:srgbClr val="71CE2C"/>
        </a:accent2>
        <a:accent3>
          <a:srgbClr val="FFFFFF"/>
        </a:accent3>
        <a:accent4>
          <a:srgbClr val="000000"/>
        </a:accent4>
        <a:accent5>
          <a:srgbClr val="DBDBDB"/>
        </a:accent5>
        <a:accent6>
          <a:srgbClr val="66BA27"/>
        </a:accent6>
        <a:hlink>
          <a:srgbClr val="BED600"/>
        </a:hlink>
        <a:folHlink>
          <a:srgbClr val="00984C"/>
        </a:folHlink>
      </a:clrScheme>
      <a:clrMap bg1="lt1" tx1="dk1" bg2="lt2" tx2="dk2" accent1="accent1" accent2="accent2" accent3="accent3" accent4="accent4" accent5="accent5" accent6="accent6" hlink="hlink" folHlink="folHlink"/>
    </a:extraClrScheme>
    <a:extraClrScheme>
      <a:clrScheme name="1_Default Design 14">
        <a:dk1>
          <a:srgbClr val="000000"/>
        </a:dk1>
        <a:lt1>
          <a:srgbClr val="FFFFFF"/>
        </a:lt1>
        <a:dk2>
          <a:srgbClr val="34B233"/>
        </a:dk2>
        <a:lt2>
          <a:srgbClr val="666666"/>
        </a:lt2>
        <a:accent1>
          <a:srgbClr val="BDBEBD"/>
        </a:accent1>
        <a:accent2>
          <a:srgbClr val="71CE2C"/>
        </a:accent2>
        <a:accent3>
          <a:srgbClr val="FFFFFF"/>
        </a:accent3>
        <a:accent4>
          <a:srgbClr val="000000"/>
        </a:accent4>
        <a:accent5>
          <a:srgbClr val="DBDBDB"/>
        </a:accent5>
        <a:accent6>
          <a:srgbClr val="66BA27"/>
        </a:accent6>
        <a:hlink>
          <a:srgbClr val="00984C"/>
        </a:hlink>
        <a:folHlink>
          <a:srgbClr val="BED6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2_Default Design 14">
    <a:dk1>
      <a:srgbClr val="000000"/>
    </a:dk1>
    <a:lt1>
      <a:srgbClr val="FFFFFF"/>
    </a:lt1>
    <a:dk2>
      <a:srgbClr val="34B233"/>
    </a:dk2>
    <a:lt2>
      <a:srgbClr val="666666"/>
    </a:lt2>
    <a:accent1>
      <a:srgbClr val="BDBEBD"/>
    </a:accent1>
    <a:accent2>
      <a:srgbClr val="71CE2C"/>
    </a:accent2>
    <a:accent3>
      <a:srgbClr val="FFFFFF"/>
    </a:accent3>
    <a:accent4>
      <a:srgbClr val="000000"/>
    </a:accent4>
    <a:accent5>
      <a:srgbClr val="DBDBDB"/>
    </a:accent5>
    <a:accent6>
      <a:srgbClr val="66BA27"/>
    </a:accent6>
    <a:hlink>
      <a:srgbClr val="00984C"/>
    </a:hlink>
    <a:folHlink>
      <a:srgbClr val="BED600"/>
    </a:folHlink>
  </a:clrScheme>
</a:themeOverride>
</file>

<file path=ppt/theme/themeOverride2.xml><?xml version="1.0" encoding="utf-8"?>
<a:themeOverride xmlns:a="http://schemas.openxmlformats.org/drawingml/2006/main">
  <a:clrScheme name="1_Weil Presentation US 14">
    <a:dk1>
      <a:srgbClr val="000000"/>
    </a:dk1>
    <a:lt1>
      <a:srgbClr val="FFFFFF"/>
    </a:lt1>
    <a:dk2>
      <a:srgbClr val="34B233"/>
    </a:dk2>
    <a:lt2>
      <a:srgbClr val="666666"/>
    </a:lt2>
    <a:accent1>
      <a:srgbClr val="BDBEBD"/>
    </a:accent1>
    <a:accent2>
      <a:srgbClr val="71CE2C"/>
    </a:accent2>
    <a:accent3>
      <a:srgbClr val="FFFFFF"/>
    </a:accent3>
    <a:accent4>
      <a:srgbClr val="000000"/>
    </a:accent4>
    <a:accent5>
      <a:srgbClr val="DBDBDB"/>
    </a:accent5>
    <a:accent6>
      <a:srgbClr val="66BA27"/>
    </a:accent6>
    <a:hlink>
      <a:srgbClr val="00984C"/>
    </a:hlink>
    <a:folHlink>
      <a:srgbClr val="BED600"/>
    </a:folHlink>
  </a:clrScheme>
</a:themeOverride>
</file>

<file path=docProps/app.xml><?xml version="1.0" encoding="utf-8"?>
<Properties xmlns="http://schemas.openxmlformats.org/officeDocument/2006/extended-properties" xmlns:vt="http://schemas.openxmlformats.org/officeDocument/2006/docPropsVTypes">
  <Template>Weil Presentation US</Template>
  <TotalTime>0</TotalTime>
  <Words>4495</Words>
  <Application>Microsoft Office PowerPoint</Application>
  <PresentationFormat>On-screen Show (4:3)</PresentationFormat>
  <Paragraphs>313</Paragraphs>
  <Slides>53</Slides>
  <Notes>52</Notes>
  <HiddenSlides>0</HiddenSlides>
  <MMClips>0</MMClips>
  <ScaleCrop>false</ScaleCrop>
  <HeadingPairs>
    <vt:vector size="4" baseType="variant">
      <vt:variant>
        <vt:lpstr>Theme</vt:lpstr>
      </vt:variant>
      <vt:variant>
        <vt:i4>2</vt:i4>
      </vt:variant>
      <vt:variant>
        <vt:lpstr>Slide Titles</vt:lpstr>
      </vt:variant>
      <vt:variant>
        <vt:i4>53</vt:i4>
      </vt:variant>
    </vt:vector>
  </HeadingPairs>
  <TitlesOfParts>
    <vt:vector size="55" baseType="lpstr">
      <vt:lpstr>Weil Presentation US</vt:lpstr>
      <vt:lpstr>1_Default Design</vt:lpstr>
      <vt:lpstr>PowerPoint Presentation</vt:lpstr>
      <vt:lpstr>Litigation Lessons and Other Points of Interest from Patriot Coal Corporation’s Venue Hearing</vt:lpstr>
      <vt:lpstr>Can a debtor establish venue in a district where it is not “domiciled” and has no “residence” by creating a new entity in that district on the eve of bankruptcy?</vt:lpstr>
      <vt:lpstr>In In re Patriot Coal Corp., Case No. 12-12900 (Bankr. S.D.N.Y. July 9, 2012), the debtors did just that.</vt:lpstr>
      <vt:lpstr>PowerPoint Presentation</vt:lpstr>
      <vt:lpstr>PowerPoint Presentation</vt:lpstr>
      <vt:lpstr>PowerPoint Presentation</vt:lpstr>
      <vt:lpstr>PowerPoint Presentation</vt:lpstr>
      <vt:lpstr>Patriot Coal Corporation – Background</vt:lpstr>
      <vt:lpstr>Patriot Coal Corp. – Background (cont’d)</vt:lpstr>
      <vt:lpstr>Patriot Coal Corp. – Background (cont’d)</vt:lpstr>
      <vt:lpstr>Patriot Coal Corp. – Background (cont’d)</vt:lpstr>
      <vt:lpstr>Patriot Coal Corp. – Background (cont’d)</vt:lpstr>
      <vt:lpstr>Where else could Patriot have filed?</vt:lpstr>
      <vt:lpstr>Did Patriot have any connections to New York?</vt:lpstr>
      <vt:lpstr>Motions to Transfer Venue</vt:lpstr>
      <vt:lpstr>Motions to Transfer Venue (cont’d)</vt:lpstr>
      <vt:lpstr>Motions to Transfer Venue (cont’d)</vt:lpstr>
      <vt:lpstr>Section 1412 – Legal Standards</vt:lpstr>
      <vt:lpstr>Factors Considered in Connection with a Motion to Transfer for the Convenience of the Parties</vt:lpstr>
      <vt:lpstr>PowerPoint Presentation</vt:lpstr>
      <vt:lpstr>Factors considered in connection with a motion to transfer venue in the interest of justice:</vt:lpstr>
      <vt:lpstr>Debtors’ Response</vt:lpstr>
      <vt:lpstr>Debtors’ Response (cont’d)</vt:lpstr>
      <vt:lpstr>Joinders to the Debtors’ Response</vt:lpstr>
      <vt:lpstr>Template Joinders &amp; Statements of Support</vt:lpstr>
      <vt:lpstr>Litigation Lesson 1</vt:lpstr>
      <vt:lpstr>Litigation Lesson 1 (cont’d)</vt:lpstr>
      <vt:lpstr>Litigation Lesson 1 (cont’d)</vt:lpstr>
      <vt:lpstr>Litigation Lesson 2</vt:lpstr>
      <vt:lpstr>Litigation Lesson 2 (cont’d)</vt:lpstr>
      <vt:lpstr>Litigation Lesson 2 (cont’d)</vt:lpstr>
      <vt:lpstr>PowerPoint Presentation</vt:lpstr>
      <vt:lpstr>Litigation Lesson 3 (cont’d)</vt:lpstr>
      <vt:lpstr>Litigation Lesson 3 (cont’d)</vt:lpstr>
      <vt:lpstr>PowerPoint Presentation</vt:lpstr>
      <vt:lpstr>Litigation Lesson 4 (cont’d)</vt:lpstr>
      <vt:lpstr>PowerPoint Presentation</vt:lpstr>
      <vt:lpstr>Litigation Lesson 5 (cont’d)</vt:lpstr>
      <vt:lpstr>PowerPoint Presentation</vt:lpstr>
      <vt:lpstr>Litigation Lesson 6 (cont’d)</vt:lpstr>
      <vt:lpstr>PowerPoint Presentation</vt:lpstr>
      <vt:lpstr>Litigation Lesson 7 (cont’d)</vt:lpstr>
      <vt:lpstr>Who should win?</vt:lpstr>
      <vt:lpstr>There Are Two Kinds of Venue Transfer Motions Before the Court:</vt:lpstr>
      <vt:lpstr>Additional Litigation Lessons from the Recent EFH Venue Hearing</vt:lpstr>
      <vt:lpstr>In re Energy Future Holdings Corp., et al., Case No. 14-10979 (Bankr. Del.)</vt:lpstr>
      <vt:lpstr>PowerPoint Presentation</vt:lpstr>
      <vt:lpstr>In re Energy Future Holdings Corp., et al., Case No. 14-10979 (Bankr. Del.)</vt:lpstr>
      <vt:lpstr>PowerPoint Presentation</vt:lpstr>
      <vt:lpstr>Litigation Lesson 1 (cont’d)</vt:lpstr>
      <vt:lpstr>PowerPoint Presentation</vt:lpstr>
      <vt:lpstr>PowerPoint Presentation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2014-06-19T16:35:10Z</dcterms:created>
  <dcterms:modified xsi:type="dcterms:W3CDTF">2014-06-19T21:43:55Z</dcterms:modified>
</cp:coreProperties>
</file>